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8" r:id="rId2"/>
    <p:sldId id="261" r:id="rId3"/>
    <p:sldId id="265" r:id="rId4"/>
    <p:sldId id="26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BF03"/>
    <a:srgbClr val="FFCC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customXml" Target="../customXml/item5.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452AEB-1DD2-42DE-BB7F-80283371D52B}" type="datetimeFigureOut">
              <a:rPr lang="en-GB" smtClean="0"/>
              <a:t>15/04/2015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0E08C7-5CE3-4972-B659-37B4FD92F7EF}" type="slidenum">
              <a:rPr lang="en-GB" smtClean="0"/>
              <a:t>‹#›</a:t>
            </a:fld>
            <a:endParaRPr lang="en-GB"/>
          </a:p>
        </p:txBody>
      </p:sp>
    </p:spTree>
    <p:extLst>
      <p:ext uri="{BB962C8B-B14F-4D97-AF65-F5344CB8AC3E}">
        <p14:creationId xmlns:p14="http://schemas.microsoft.com/office/powerpoint/2010/main" val="2105049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D0E08C7-5CE3-4972-B659-37B4FD92F7EF}" type="slidenum">
              <a:rPr lang="en-GB" smtClean="0"/>
              <a:t>1</a:t>
            </a:fld>
            <a:endParaRPr lang="en-GB"/>
          </a:p>
        </p:txBody>
      </p:sp>
    </p:spTree>
    <p:extLst>
      <p:ext uri="{BB962C8B-B14F-4D97-AF65-F5344CB8AC3E}">
        <p14:creationId xmlns:p14="http://schemas.microsoft.com/office/powerpoint/2010/main" val="2440805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D0E08C7-5CE3-4972-B659-37B4FD92F7EF}" type="slidenum">
              <a:rPr lang="en-GB" smtClean="0"/>
              <a:t>2</a:t>
            </a:fld>
            <a:endParaRPr lang="en-GB"/>
          </a:p>
        </p:txBody>
      </p:sp>
    </p:spTree>
    <p:extLst>
      <p:ext uri="{BB962C8B-B14F-4D97-AF65-F5344CB8AC3E}">
        <p14:creationId xmlns:p14="http://schemas.microsoft.com/office/powerpoint/2010/main" val="3625166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68F05C-CE97-412A-A7FE-C31E9D34BBD7}" type="datetimeFigureOut">
              <a:rPr lang="en-GB" smtClean="0"/>
              <a:t>15/04/2015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11AC3C-48A7-43C3-9608-44F14D4CEF22}" type="slidenum">
              <a:rPr lang="en-GB" smtClean="0"/>
              <a:t>‹#›</a:t>
            </a:fld>
            <a:endParaRPr lang="en-GB"/>
          </a:p>
        </p:txBody>
      </p:sp>
    </p:spTree>
    <p:extLst>
      <p:ext uri="{BB962C8B-B14F-4D97-AF65-F5344CB8AC3E}">
        <p14:creationId xmlns:p14="http://schemas.microsoft.com/office/powerpoint/2010/main" val="132992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68F05C-CE97-412A-A7FE-C31E9D34BBD7}" type="datetimeFigureOut">
              <a:rPr lang="en-GB" smtClean="0"/>
              <a:t>15/04/2015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11AC3C-48A7-43C3-9608-44F14D4CEF22}" type="slidenum">
              <a:rPr lang="en-GB" smtClean="0"/>
              <a:t>‹#›</a:t>
            </a:fld>
            <a:endParaRPr lang="en-GB"/>
          </a:p>
        </p:txBody>
      </p:sp>
    </p:spTree>
    <p:extLst>
      <p:ext uri="{BB962C8B-B14F-4D97-AF65-F5344CB8AC3E}">
        <p14:creationId xmlns:p14="http://schemas.microsoft.com/office/powerpoint/2010/main" val="1107908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68F05C-CE97-412A-A7FE-C31E9D34BBD7}" type="datetimeFigureOut">
              <a:rPr lang="en-GB" smtClean="0"/>
              <a:t>15/04/2015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11AC3C-48A7-43C3-9608-44F14D4CEF22}" type="slidenum">
              <a:rPr lang="en-GB" smtClean="0"/>
              <a:t>‹#›</a:t>
            </a:fld>
            <a:endParaRPr lang="en-GB"/>
          </a:p>
        </p:txBody>
      </p:sp>
    </p:spTree>
    <p:extLst>
      <p:ext uri="{BB962C8B-B14F-4D97-AF65-F5344CB8AC3E}">
        <p14:creationId xmlns:p14="http://schemas.microsoft.com/office/powerpoint/2010/main" val="3021624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68F05C-CE97-412A-A7FE-C31E9D34BBD7}" type="datetimeFigureOut">
              <a:rPr lang="en-GB" smtClean="0"/>
              <a:t>15/04/2015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11AC3C-48A7-43C3-9608-44F14D4CEF22}" type="slidenum">
              <a:rPr lang="en-GB" smtClean="0"/>
              <a:t>‹#›</a:t>
            </a:fld>
            <a:endParaRPr lang="en-GB"/>
          </a:p>
        </p:txBody>
      </p:sp>
    </p:spTree>
    <p:extLst>
      <p:ext uri="{BB962C8B-B14F-4D97-AF65-F5344CB8AC3E}">
        <p14:creationId xmlns:p14="http://schemas.microsoft.com/office/powerpoint/2010/main" val="3182365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8F05C-CE97-412A-A7FE-C31E9D34BBD7}" type="datetimeFigureOut">
              <a:rPr lang="en-GB" smtClean="0"/>
              <a:t>15/04/2015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11AC3C-48A7-43C3-9608-44F14D4CEF22}" type="slidenum">
              <a:rPr lang="en-GB" smtClean="0"/>
              <a:t>‹#›</a:t>
            </a:fld>
            <a:endParaRPr lang="en-GB"/>
          </a:p>
        </p:txBody>
      </p:sp>
    </p:spTree>
    <p:extLst>
      <p:ext uri="{BB962C8B-B14F-4D97-AF65-F5344CB8AC3E}">
        <p14:creationId xmlns:p14="http://schemas.microsoft.com/office/powerpoint/2010/main" val="1029331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68F05C-CE97-412A-A7FE-C31E9D34BBD7}" type="datetimeFigureOut">
              <a:rPr lang="en-GB" smtClean="0"/>
              <a:t>15/04/2015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11AC3C-48A7-43C3-9608-44F14D4CEF22}" type="slidenum">
              <a:rPr lang="en-GB" smtClean="0"/>
              <a:t>‹#›</a:t>
            </a:fld>
            <a:endParaRPr lang="en-GB"/>
          </a:p>
        </p:txBody>
      </p:sp>
    </p:spTree>
    <p:extLst>
      <p:ext uri="{BB962C8B-B14F-4D97-AF65-F5344CB8AC3E}">
        <p14:creationId xmlns:p14="http://schemas.microsoft.com/office/powerpoint/2010/main" val="796660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68F05C-CE97-412A-A7FE-C31E9D34BBD7}" type="datetimeFigureOut">
              <a:rPr lang="en-GB" smtClean="0"/>
              <a:t>15/04/2015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11AC3C-48A7-43C3-9608-44F14D4CEF22}" type="slidenum">
              <a:rPr lang="en-GB" smtClean="0"/>
              <a:t>‹#›</a:t>
            </a:fld>
            <a:endParaRPr lang="en-GB"/>
          </a:p>
        </p:txBody>
      </p:sp>
    </p:spTree>
    <p:extLst>
      <p:ext uri="{BB962C8B-B14F-4D97-AF65-F5344CB8AC3E}">
        <p14:creationId xmlns:p14="http://schemas.microsoft.com/office/powerpoint/2010/main" val="2554808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68F05C-CE97-412A-A7FE-C31E9D34BBD7}" type="datetimeFigureOut">
              <a:rPr lang="en-GB" smtClean="0"/>
              <a:t>15/04/2015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11AC3C-48A7-43C3-9608-44F14D4CEF22}" type="slidenum">
              <a:rPr lang="en-GB" smtClean="0"/>
              <a:t>‹#›</a:t>
            </a:fld>
            <a:endParaRPr lang="en-GB"/>
          </a:p>
        </p:txBody>
      </p:sp>
    </p:spTree>
    <p:extLst>
      <p:ext uri="{BB962C8B-B14F-4D97-AF65-F5344CB8AC3E}">
        <p14:creationId xmlns:p14="http://schemas.microsoft.com/office/powerpoint/2010/main" val="3319427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68F05C-CE97-412A-A7FE-C31E9D34BBD7}" type="datetimeFigureOut">
              <a:rPr lang="en-GB" smtClean="0"/>
              <a:t>15/04/2015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11AC3C-48A7-43C3-9608-44F14D4CEF22}" type="slidenum">
              <a:rPr lang="en-GB" smtClean="0"/>
              <a:t>‹#›</a:t>
            </a:fld>
            <a:endParaRPr lang="en-GB"/>
          </a:p>
        </p:txBody>
      </p:sp>
    </p:spTree>
    <p:extLst>
      <p:ext uri="{BB962C8B-B14F-4D97-AF65-F5344CB8AC3E}">
        <p14:creationId xmlns:p14="http://schemas.microsoft.com/office/powerpoint/2010/main" val="2863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68F05C-CE97-412A-A7FE-C31E9D34BBD7}" type="datetimeFigureOut">
              <a:rPr lang="en-GB" smtClean="0"/>
              <a:t>15/04/2015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11AC3C-48A7-43C3-9608-44F14D4CEF22}" type="slidenum">
              <a:rPr lang="en-GB" smtClean="0"/>
              <a:t>‹#›</a:t>
            </a:fld>
            <a:endParaRPr lang="en-GB"/>
          </a:p>
        </p:txBody>
      </p:sp>
    </p:spTree>
    <p:extLst>
      <p:ext uri="{BB962C8B-B14F-4D97-AF65-F5344CB8AC3E}">
        <p14:creationId xmlns:p14="http://schemas.microsoft.com/office/powerpoint/2010/main" val="62569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68F05C-CE97-412A-A7FE-C31E9D34BBD7}" type="datetimeFigureOut">
              <a:rPr lang="en-GB" smtClean="0"/>
              <a:t>15/04/2015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11AC3C-48A7-43C3-9608-44F14D4CEF22}" type="slidenum">
              <a:rPr lang="en-GB" smtClean="0"/>
              <a:t>‹#›</a:t>
            </a:fld>
            <a:endParaRPr lang="en-GB"/>
          </a:p>
        </p:txBody>
      </p:sp>
    </p:spTree>
    <p:extLst>
      <p:ext uri="{BB962C8B-B14F-4D97-AF65-F5344CB8AC3E}">
        <p14:creationId xmlns:p14="http://schemas.microsoft.com/office/powerpoint/2010/main" val="2074851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68F05C-CE97-412A-A7FE-C31E9D34BBD7}" type="datetimeFigureOut">
              <a:rPr lang="en-GB" smtClean="0"/>
              <a:t>15/04/2015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1AC3C-48A7-43C3-9608-44F14D4CEF22}" type="slidenum">
              <a:rPr lang="en-GB" smtClean="0"/>
              <a:t>‹#›</a:t>
            </a:fld>
            <a:endParaRPr lang="en-GB"/>
          </a:p>
        </p:txBody>
      </p:sp>
    </p:spTree>
    <p:extLst>
      <p:ext uri="{BB962C8B-B14F-4D97-AF65-F5344CB8AC3E}">
        <p14:creationId xmlns:p14="http://schemas.microsoft.com/office/powerpoint/2010/main" val="2545570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2" name="Straight Connector 131"/>
          <p:cNvCxnSpPr/>
          <p:nvPr/>
        </p:nvCxnSpPr>
        <p:spPr>
          <a:xfrm flipV="1">
            <a:off x="4427979" y="1268760"/>
            <a:ext cx="5" cy="1404000"/>
          </a:xfrm>
          <a:prstGeom prst="line">
            <a:avLst/>
          </a:prstGeom>
          <a:ln>
            <a:tailEnd type="arrow"/>
          </a:ln>
        </p:spPr>
        <p:style>
          <a:lnRef idx="1">
            <a:schemeClr val="dk1"/>
          </a:lnRef>
          <a:fillRef idx="0">
            <a:schemeClr val="dk1"/>
          </a:fillRef>
          <a:effectRef idx="0">
            <a:schemeClr val="dk1"/>
          </a:effectRef>
          <a:fontRef idx="minor">
            <a:schemeClr val="tx1"/>
          </a:fontRef>
        </p:style>
      </p:cxnSp>
      <p:cxnSp>
        <p:nvCxnSpPr>
          <p:cNvPr id="131" name="Straight Connector 130"/>
          <p:cNvCxnSpPr/>
          <p:nvPr/>
        </p:nvCxnSpPr>
        <p:spPr>
          <a:xfrm flipV="1">
            <a:off x="2699792" y="1268760"/>
            <a:ext cx="5" cy="1404000"/>
          </a:xfrm>
          <a:prstGeom prst="line">
            <a:avLst/>
          </a:prstGeom>
          <a:ln>
            <a:tailEnd type="arrow"/>
          </a:ln>
        </p:spPr>
        <p:style>
          <a:lnRef idx="1">
            <a:schemeClr val="dk1"/>
          </a:lnRef>
          <a:fillRef idx="0">
            <a:schemeClr val="dk1"/>
          </a:fillRef>
          <a:effectRef idx="0">
            <a:schemeClr val="dk1"/>
          </a:effectRef>
          <a:fontRef idx="minor">
            <a:schemeClr val="tx1"/>
          </a:fontRef>
        </p:style>
      </p:cxnSp>
      <p:cxnSp>
        <p:nvCxnSpPr>
          <p:cNvPr id="130" name="Straight Connector 129"/>
          <p:cNvCxnSpPr/>
          <p:nvPr/>
        </p:nvCxnSpPr>
        <p:spPr>
          <a:xfrm flipV="1">
            <a:off x="8028379" y="1268760"/>
            <a:ext cx="5" cy="1044000"/>
          </a:xfrm>
          <a:prstGeom prst="line">
            <a:avLst/>
          </a:prstGeom>
          <a:ln>
            <a:tailEnd type="arrow"/>
          </a:ln>
        </p:spPr>
        <p:style>
          <a:lnRef idx="1">
            <a:schemeClr val="dk1"/>
          </a:lnRef>
          <a:fillRef idx="0">
            <a:schemeClr val="dk1"/>
          </a:fillRef>
          <a:effectRef idx="0">
            <a:schemeClr val="dk1"/>
          </a:effectRef>
          <a:fontRef idx="minor">
            <a:schemeClr val="tx1"/>
          </a:fontRef>
        </p:style>
      </p:cxnSp>
      <p:cxnSp>
        <p:nvCxnSpPr>
          <p:cNvPr id="129" name="Straight Connector 128"/>
          <p:cNvCxnSpPr/>
          <p:nvPr/>
        </p:nvCxnSpPr>
        <p:spPr>
          <a:xfrm flipV="1">
            <a:off x="6156176" y="1268760"/>
            <a:ext cx="5" cy="1044000"/>
          </a:xfrm>
          <a:prstGeom prst="line">
            <a:avLst/>
          </a:prstGeom>
          <a:ln>
            <a:tailEnd type="arrow"/>
          </a:ln>
        </p:spPr>
        <p:style>
          <a:lnRef idx="1">
            <a:schemeClr val="dk1"/>
          </a:lnRef>
          <a:fillRef idx="0">
            <a:schemeClr val="dk1"/>
          </a:fillRef>
          <a:effectRef idx="0">
            <a:schemeClr val="dk1"/>
          </a:effectRef>
          <a:fontRef idx="minor">
            <a:schemeClr val="tx1"/>
          </a:fontRef>
        </p:style>
      </p:cxnSp>
      <p:cxnSp>
        <p:nvCxnSpPr>
          <p:cNvPr id="128" name="Straight Connector 127"/>
          <p:cNvCxnSpPr/>
          <p:nvPr/>
        </p:nvCxnSpPr>
        <p:spPr>
          <a:xfrm flipV="1">
            <a:off x="971595" y="1268760"/>
            <a:ext cx="5" cy="1044000"/>
          </a:xfrm>
          <a:prstGeom prst="line">
            <a:avLst/>
          </a:prstGeom>
          <a:ln>
            <a:tailEnd type="arrow"/>
          </a:ln>
        </p:spPr>
        <p:style>
          <a:lnRef idx="1">
            <a:schemeClr val="dk1"/>
          </a:lnRef>
          <a:fillRef idx="0">
            <a:schemeClr val="dk1"/>
          </a:fillRef>
          <a:effectRef idx="0">
            <a:schemeClr val="dk1"/>
          </a:effectRef>
          <a:fontRef idx="minor">
            <a:schemeClr val="tx1"/>
          </a:fontRef>
        </p:style>
      </p:cxnSp>
      <p:cxnSp>
        <p:nvCxnSpPr>
          <p:cNvPr id="100" name="Straight Arrow Connector 99"/>
          <p:cNvCxnSpPr/>
          <p:nvPr/>
        </p:nvCxnSpPr>
        <p:spPr>
          <a:xfrm flipV="1">
            <a:off x="971595" y="2817305"/>
            <a:ext cx="5" cy="204587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 name="Rectangle 3"/>
          <p:cNvSpPr/>
          <p:nvPr/>
        </p:nvSpPr>
        <p:spPr>
          <a:xfrm>
            <a:off x="3203848" y="404664"/>
            <a:ext cx="1800000" cy="612000"/>
          </a:xfrm>
          <a:prstGeom prst="rect">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de-CH" dirty="0" smtClean="0">
                <a:solidFill>
                  <a:schemeClr val="bg1"/>
                </a:solidFill>
              </a:rPr>
              <a:t>UNDP</a:t>
            </a:r>
            <a:endParaRPr lang="en-GB" dirty="0">
              <a:solidFill>
                <a:schemeClr val="bg1"/>
              </a:solidFill>
            </a:endParaRPr>
          </a:p>
        </p:txBody>
      </p:sp>
      <p:sp>
        <p:nvSpPr>
          <p:cNvPr id="5" name="Rectangle 4"/>
          <p:cNvSpPr/>
          <p:nvPr/>
        </p:nvSpPr>
        <p:spPr>
          <a:xfrm>
            <a:off x="503613" y="2302170"/>
            <a:ext cx="1080000" cy="4320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de-CH" sz="1600" dirty="0" smtClean="0">
                <a:solidFill>
                  <a:schemeClr val="bg1"/>
                </a:solidFill>
              </a:rPr>
              <a:t>Zatona Adil</a:t>
            </a:r>
            <a:endParaRPr lang="en-GB" sz="1600" dirty="0">
              <a:solidFill>
                <a:schemeClr val="bg1"/>
              </a:solidFill>
            </a:endParaRPr>
          </a:p>
        </p:txBody>
      </p:sp>
      <p:sp>
        <p:nvSpPr>
          <p:cNvPr id="6" name="Rectangle 5"/>
          <p:cNvSpPr/>
          <p:nvPr/>
        </p:nvSpPr>
        <p:spPr>
          <a:xfrm>
            <a:off x="2234697" y="2662210"/>
            <a:ext cx="1080000" cy="43200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de-CH" sz="1400" dirty="0" smtClean="0">
                <a:solidFill>
                  <a:schemeClr val="bg1"/>
                </a:solidFill>
              </a:rPr>
              <a:t>CNE/ PNLT</a:t>
            </a:r>
            <a:endParaRPr lang="en-GB" sz="1400" dirty="0">
              <a:solidFill>
                <a:schemeClr val="bg1"/>
              </a:solidFill>
            </a:endParaRPr>
          </a:p>
        </p:txBody>
      </p:sp>
      <p:sp>
        <p:nvSpPr>
          <p:cNvPr id="7" name="Rectangle 6"/>
          <p:cNvSpPr/>
          <p:nvPr/>
        </p:nvSpPr>
        <p:spPr>
          <a:xfrm>
            <a:off x="3965781" y="2662210"/>
            <a:ext cx="1080000" cy="43200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de-CH" sz="1400" dirty="0" smtClean="0">
                <a:solidFill>
                  <a:schemeClr val="bg1"/>
                </a:solidFill>
              </a:rPr>
              <a:t>FNM</a:t>
            </a:r>
            <a:endParaRPr lang="en-GB" sz="1400" dirty="0">
              <a:solidFill>
                <a:schemeClr val="bg1"/>
              </a:solidFill>
            </a:endParaRPr>
          </a:p>
        </p:txBody>
      </p:sp>
      <p:sp>
        <p:nvSpPr>
          <p:cNvPr id="8" name="Rectangle 7"/>
          <p:cNvSpPr/>
          <p:nvPr/>
        </p:nvSpPr>
        <p:spPr>
          <a:xfrm>
            <a:off x="7427950" y="2302170"/>
            <a:ext cx="1080000" cy="43200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de-CH" sz="1400" dirty="0" smtClean="0">
                <a:solidFill>
                  <a:schemeClr val="bg1"/>
                </a:solidFill>
              </a:rPr>
              <a:t>ICVSM</a:t>
            </a:r>
            <a:endParaRPr lang="en-GB" sz="1400" dirty="0">
              <a:solidFill>
                <a:schemeClr val="bg1"/>
              </a:solidFill>
            </a:endParaRPr>
          </a:p>
        </p:txBody>
      </p:sp>
      <p:sp>
        <p:nvSpPr>
          <p:cNvPr id="9" name="Rectangle 8"/>
          <p:cNvSpPr/>
          <p:nvPr/>
        </p:nvSpPr>
        <p:spPr>
          <a:xfrm>
            <a:off x="5696865" y="2302170"/>
            <a:ext cx="1080000" cy="43200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de-CH" sz="1400" dirty="0" smtClean="0">
                <a:solidFill>
                  <a:schemeClr val="bg1"/>
                </a:solidFill>
              </a:rPr>
              <a:t>CNES</a:t>
            </a:r>
            <a:endParaRPr lang="en-GB" sz="1400" dirty="0">
              <a:solidFill>
                <a:schemeClr val="bg1"/>
              </a:solidFill>
            </a:endParaRPr>
          </a:p>
        </p:txBody>
      </p:sp>
      <p:cxnSp>
        <p:nvCxnSpPr>
          <p:cNvPr id="10" name="Straight Arrow Connector 9"/>
          <p:cNvCxnSpPr/>
          <p:nvPr/>
        </p:nvCxnSpPr>
        <p:spPr>
          <a:xfrm>
            <a:off x="1043613" y="1438026"/>
            <a:ext cx="0" cy="840778"/>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cxnSp>
        <p:nvCxnSpPr>
          <p:cNvPr id="11" name="Straight Connector 10"/>
          <p:cNvCxnSpPr/>
          <p:nvPr/>
        </p:nvCxnSpPr>
        <p:spPr>
          <a:xfrm>
            <a:off x="1043608" y="1438026"/>
            <a:ext cx="7056000" cy="0"/>
          </a:xfrm>
          <a:prstGeom prst="line">
            <a:avLst/>
          </a:prstGeom>
          <a:ln w="12700"/>
        </p:spPr>
        <p:style>
          <a:lnRef idx="2">
            <a:schemeClr val="accent3"/>
          </a:lnRef>
          <a:fillRef idx="0">
            <a:schemeClr val="accent3"/>
          </a:fillRef>
          <a:effectRef idx="1">
            <a:schemeClr val="accent3"/>
          </a:effectRef>
          <a:fontRef idx="minor">
            <a:schemeClr val="tx1"/>
          </a:fontRef>
        </p:style>
      </p:cxnSp>
      <p:cxnSp>
        <p:nvCxnSpPr>
          <p:cNvPr id="12" name="Straight Arrow Connector 11"/>
          <p:cNvCxnSpPr/>
          <p:nvPr/>
        </p:nvCxnSpPr>
        <p:spPr>
          <a:xfrm>
            <a:off x="2768974" y="1438026"/>
            <a:ext cx="0" cy="1224000"/>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cxnSp>
        <p:nvCxnSpPr>
          <p:cNvPr id="13" name="Straight Connector 12"/>
          <p:cNvCxnSpPr/>
          <p:nvPr/>
        </p:nvCxnSpPr>
        <p:spPr>
          <a:xfrm>
            <a:off x="4139952" y="1077986"/>
            <a:ext cx="0" cy="360040"/>
          </a:xfrm>
          <a:prstGeom prst="line">
            <a:avLst/>
          </a:prstGeom>
          <a:ln w="12700"/>
        </p:spPr>
        <p:style>
          <a:lnRef idx="2">
            <a:schemeClr val="accent3"/>
          </a:lnRef>
          <a:fillRef idx="0">
            <a:schemeClr val="accent3"/>
          </a:fillRef>
          <a:effectRef idx="1">
            <a:schemeClr val="accent3"/>
          </a:effectRef>
          <a:fontRef idx="minor">
            <a:schemeClr val="tx1"/>
          </a:fontRef>
        </p:style>
      </p:cxnSp>
      <p:cxnSp>
        <p:nvCxnSpPr>
          <p:cNvPr id="14" name="Straight Arrow Connector 13"/>
          <p:cNvCxnSpPr/>
          <p:nvPr/>
        </p:nvCxnSpPr>
        <p:spPr>
          <a:xfrm>
            <a:off x="8100392" y="1438026"/>
            <a:ext cx="0" cy="864096"/>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cxnSp>
        <p:nvCxnSpPr>
          <p:cNvPr id="15" name="Straight Arrow Connector 14"/>
          <p:cNvCxnSpPr/>
          <p:nvPr/>
        </p:nvCxnSpPr>
        <p:spPr>
          <a:xfrm>
            <a:off x="4505781" y="1438026"/>
            <a:ext cx="3190" cy="1224000"/>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cxnSp>
        <p:nvCxnSpPr>
          <p:cNvPr id="16" name="Straight Arrow Connector 15"/>
          <p:cNvCxnSpPr/>
          <p:nvPr/>
        </p:nvCxnSpPr>
        <p:spPr>
          <a:xfrm>
            <a:off x="6269363" y="1438026"/>
            <a:ext cx="0" cy="834788"/>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sp>
        <p:nvSpPr>
          <p:cNvPr id="25" name="Rectangle 24"/>
          <p:cNvSpPr/>
          <p:nvPr/>
        </p:nvSpPr>
        <p:spPr>
          <a:xfrm>
            <a:off x="3943191" y="4298291"/>
            <a:ext cx="1080000" cy="4320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r>
              <a:rPr lang="de-CH" sz="1400" dirty="0" err="1" smtClean="0">
                <a:solidFill>
                  <a:schemeClr val="accent5">
                    <a:lumMod val="75000"/>
                  </a:schemeClr>
                </a:solidFill>
              </a:rPr>
              <a:t>Centros</a:t>
            </a:r>
            <a:r>
              <a:rPr lang="de-CH" sz="1400" dirty="0" smtClean="0">
                <a:solidFill>
                  <a:schemeClr val="accent5">
                    <a:lumMod val="75000"/>
                  </a:schemeClr>
                </a:solidFill>
              </a:rPr>
              <a:t> </a:t>
            </a:r>
            <a:r>
              <a:rPr lang="de-CH" sz="1400" dirty="0" err="1" smtClean="0">
                <a:solidFill>
                  <a:schemeClr val="accent5">
                    <a:lumMod val="75000"/>
                  </a:schemeClr>
                </a:solidFill>
              </a:rPr>
              <a:t>Saúde</a:t>
            </a:r>
            <a:endParaRPr lang="en-GB" sz="1400" dirty="0">
              <a:solidFill>
                <a:schemeClr val="accent5">
                  <a:lumMod val="75000"/>
                </a:schemeClr>
              </a:solidFill>
            </a:endParaRPr>
          </a:p>
        </p:txBody>
      </p:sp>
      <p:sp>
        <p:nvSpPr>
          <p:cNvPr id="26" name="Rectangle 25"/>
          <p:cNvSpPr/>
          <p:nvPr/>
        </p:nvSpPr>
        <p:spPr>
          <a:xfrm>
            <a:off x="2483768" y="4290388"/>
            <a:ext cx="1080000" cy="4320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r>
              <a:rPr lang="de-CH" sz="1400" dirty="0" smtClean="0">
                <a:solidFill>
                  <a:schemeClr val="accent5">
                    <a:lumMod val="75000"/>
                  </a:schemeClr>
                </a:solidFill>
              </a:rPr>
              <a:t>HAM</a:t>
            </a:r>
            <a:endParaRPr lang="en-GB" sz="1400" dirty="0">
              <a:solidFill>
                <a:schemeClr val="accent5">
                  <a:lumMod val="75000"/>
                </a:schemeClr>
              </a:solidFill>
            </a:endParaRPr>
          </a:p>
        </p:txBody>
      </p:sp>
      <p:sp>
        <p:nvSpPr>
          <p:cNvPr id="27" name="Rectangle 26"/>
          <p:cNvSpPr/>
          <p:nvPr/>
        </p:nvSpPr>
        <p:spPr>
          <a:xfrm>
            <a:off x="2699792" y="5805312"/>
            <a:ext cx="1080000" cy="4320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r>
              <a:rPr lang="de-CH" sz="1400" dirty="0" smtClean="0">
                <a:solidFill>
                  <a:schemeClr val="accent5">
                    <a:lumMod val="75000"/>
                  </a:schemeClr>
                </a:solidFill>
              </a:rPr>
              <a:t>ASC</a:t>
            </a:r>
            <a:endParaRPr lang="en-GB" sz="1400" dirty="0">
              <a:solidFill>
                <a:schemeClr val="accent5">
                  <a:lumMod val="75000"/>
                </a:schemeClr>
              </a:solidFill>
            </a:endParaRPr>
          </a:p>
        </p:txBody>
      </p:sp>
      <p:sp>
        <p:nvSpPr>
          <p:cNvPr id="28" name="Rectangle 27"/>
          <p:cNvSpPr/>
          <p:nvPr/>
        </p:nvSpPr>
        <p:spPr>
          <a:xfrm>
            <a:off x="4868720" y="5805312"/>
            <a:ext cx="1080000" cy="4320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r>
              <a:rPr lang="de-CH" sz="1400" dirty="0" smtClean="0">
                <a:solidFill>
                  <a:schemeClr val="accent5">
                    <a:lumMod val="75000"/>
                  </a:schemeClr>
                </a:solidFill>
              </a:rPr>
              <a:t>PS</a:t>
            </a:r>
            <a:endParaRPr lang="en-GB" sz="1400" dirty="0">
              <a:solidFill>
                <a:schemeClr val="accent5">
                  <a:lumMod val="75000"/>
                </a:schemeClr>
              </a:solidFill>
            </a:endParaRPr>
          </a:p>
        </p:txBody>
      </p:sp>
      <p:cxnSp>
        <p:nvCxnSpPr>
          <p:cNvPr id="47" name="Straight Connector 46"/>
          <p:cNvCxnSpPr/>
          <p:nvPr/>
        </p:nvCxnSpPr>
        <p:spPr>
          <a:xfrm>
            <a:off x="3111038" y="1798066"/>
            <a:ext cx="1751670" cy="0"/>
          </a:xfrm>
          <a:prstGeom prst="line">
            <a:avLst/>
          </a:prstGeom>
          <a:ln w="12700"/>
        </p:spPr>
        <p:style>
          <a:lnRef idx="2">
            <a:schemeClr val="accent6"/>
          </a:lnRef>
          <a:fillRef idx="0">
            <a:schemeClr val="accent6"/>
          </a:fillRef>
          <a:effectRef idx="1">
            <a:schemeClr val="accent6"/>
          </a:effectRef>
          <a:fontRef idx="minor">
            <a:schemeClr val="tx1"/>
          </a:fontRef>
        </p:style>
      </p:cxnSp>
      <p:cxnSp>
        <p:nvCxnSpPr>
          <p:cNvPr id="49" name="Straight Arrow Connector 48"/>
          <p:cNvCxnSpPr/>
          <p:nvPr/>
        </p:nvCxnSpPr>
        <p:spPr>
          <a:xfrm>
            <a:off x="3111038" y="1798065"/>
            <a:ext cx="8997" cy="864000"/>
          </a:xfrm>
          <a:prstGeom prst="straightConnector1">
            <a:avLst/>
          </a:prstGeom>
          <a:ln w="12700">
            <a:tailEnd type="arrow"/>
          </a:ln>
        </p:spPr>
        <p:style>
          <a:lnRef idx="2">
            <a:schemeClr val="accent6"/>
          </a:lnRef>
          <a:fillRef idx="0">
            <a:schemeClr val="accent6"/>
          </a:fillRef>
          <a:effectRef idx="1">
            <a:schemeClr val="accent6"/>
          </a:effectRef>
          <a:fontRef idx="minor">
            <a:schemeClr val="tx1"/>
          </a:fontRef>
        </p:style>
      </p:cxnSp>
      <p:cxnSp>
        <p:nvCxnSpPr>
          <p:cNvPr id="50" name="Straight Arrow Connector 49"/>
          <p:cNvCxnSpPr/>
          <p:nvPr/>
        </p:nvCxnSpPr>
        <p:spPr>
          <a:xfrm>
            <a:off x="4860032" y="1798065"/>
            <a:ext cx="0" cy="864000"/>
          </a:xfrm>
          <a:prstGeom prst="straightConnector1">
            <a:avLst/>
          </a:prstGeom>
          <a:ln w="12700">
            <a:tailEnd type="arrow"/>
          </a:ln>
        </p:spPr>
        <p:style>
          <a:lnRef idx="2">
            <a:schemeClr val="accent6"/>
          </a:lnRef>
          <a:fillRef idx="0">
            <a:schemeClr val="accent6"/>
          </a:fillRef>
          <a:effectRef idx="1">
            <a:schemeClr val="accent6"/>
          </a:effectRef>
          <a:fontRef idx="minor">
            <a:schemeClr val="tx1"/>
          </a:fontRef>
        </p:style>
      </p:cxnSp>
      <p:cxnSp>
        <p:nvCxnSpPr>
          <p:cNvPr id="55" name="Straight Connector 54"/>
          <p:cNvCxnSpPr/>
          <p:nvPr/>
        </p:nvCxnSpPr>
        <p:spPr>
          <a:xfrm>
            <a:off x="4096757" y="1077986"/>
            <a:ext cx="0" cy="691370"/>
          </a:xfrm>
          <a:prstGeom prst="line">
            <a:avLst/>
          </a:prstGeom>
          <a:ln w="12700"/>
        </p:spPr>
        <p:style>
          <a:lnRef idx="2">
            <a:schemeClr val="accent6"/>
          </a:lnRef>
          <a:fillRef idx="0">
            <a:schemeClr val="accent6"/>
          </a:fillRef>
          <a:effectRef idx="1">
            <a:schemeClr val="accent6"/>
          </a:effectRef>
          <a:fontRef idx="minor">
            <a:schemeClr val="tx1"/>
          </a:fontRef>
        </p:style>
      </p:cxnSp>
      <p:cxnSp>
        <p:nvCxnSpPr>
          <p:cNvPr id="63" name="Straight Connector 62"/>
          <p:cNvCxnSpPr/>
          <p:nvPr/>
        </p:nvCxnSpPr>
        <p:spPr>
          <a:xfrm>
            <a:off x="3203848" y="3526258"/>
            <a:ext cx="2304000" cy="0"/>
          </a:xfrm>
          <a:prstGeom prst="line">
            <a:avLst/>
          </a:prstGeom>
          <a:ln w="12700"/>
        </p:spPr>
        <p:style>
          <a:lnRef idx="2">
            <a:schemeClr val="accent6"/>
          </a:lnRef>
          <a:fillRef idx="0">
            <a:schemeClr val="accent6"/>
          </a:fillRef>
          <a:effectRef idx="1">
            <a:schemeClr val="accent6"/>
          </a:effectRef>
          <a:fontRef idx="minor">
            <a:schemeClr val="tx1"/>
          </a:fontRef>
        </p:style>
      </p:cxnSp>
      <p:cxnSp>
        <p:nvCxnSpPr>
          <p:cNvPr id="64" name="Straight Arrow Connector 63"/>
          <p:cNvCxnSpPr/>
          <p:nvPr/>
        </p:nvCxnSpPr>
        <p:spPr>
          <a:xfrm>
            <a:off x="3216733" y="3526257"/>
            <a:ext cx="8997" cy="756000"/>
          </a:xfrm>
          <a:prstGeom prst="straightConnector1">
            <a:avLst/>
          </a:prstGeom>
          <a:ln w="12700">
            <a:tailEnd type="arrow"/>
          </a:ln>
        </p:spPr>
        <p:style>
          <a:lnRef idx="2">
            <a:schemeClr val="accent6"/>
          </a:lnRef>
          <a:fillRef idx="0">
            <a:schemeClr val="accent6"/>
          </a:fillRef>
          <a:effectRef idx="1">
            <a:schemeClr val="accent6"/>
          </a:effectRef>
          <a:fontRef idx="minor">
            <a:schemeClr val="tx1"/>
          </a:fontRef>
        </p:style>
      </p:cxnSp>
      <p:cxnSp>
        <p:nvCxnSpPr>
          <p:cNvPr id="65" name="Straight Arrow Connector 64"/>
          <p:cNvCxnSpPr/>
          <p:nvPr/>
        </p:nvCxnSpPr>
        <p:spPr>
          <a:xfrm flipH="1">
            <a:off x="5076056" y="4506279"/>
            <a:ext cx="431792" cy="8012"/>
          </a:xfrm>
          <a:prstGeom prst="straightConnector1">
            <a:avLst/>
          </a:prstGeom>
          <a:ln w="12700">
            <a:tailEnd type="arrow"/>
          </a:ln>
        </p:spPr>
        <p:style>
          <a:lnRef idx="2">
            <a:schemeClr val="accent6"/>
          </a:lnRef>
          <a:fillRef idx="0">
            <a:schemeClr val="accent6"/>
          </a:fillRef>
          <a:effectRef idx="1">
            <a:schemeClr val="accent6"/>
          </a:effectRef>
          <a:fontRef idx="minor">
            <a:schemeClr val="tx1"/>
          </a:fontRef>
        </p:style>
      </p:cxnSp>
      <p:cxnSp>
        <p:nvCxnSpPr>
          <p:cNvPr id="78" name="Straight Connector 77"/>
          <p:cNvCxnSpPr/>
          <p:nvPr/>
        </p:nvCxnSpPr>
        <p:spPr>
          <a:xfrm>
            <a:off x="4932040" y="3122920"/>
            <a:ext cx="0" cy="396000"/>
          </a:xfrm>
          <a:prstGeom prst="line">
            <a:avLst/>
          </a:prstGeom>
          <a:ln w="12700"/>
        </p:spPr>
        <p:style>
          <a:lnRef idx="2">
            <a:schemeClr val="accent6"/>
          </a:lnRef>
          <a:fillRef idx="0">
            <a:schemeClr val="accent6"/>
          </a:fillRef>
          <a:effectRef idx="1">
            <a:schemeClr val="accent6"/>
          </a:effectRef>
          <a:fontRef idx="minor">
            <a:schemeClr val="tx1"/>
          </a:fontRef>
        </p:style>
      </p:cxnSp>
      <p:cxnSp>
        <p:nvCxnSpPr>
          <p:cNvPr id="80" name="Straight Connector 79"/>
          <p:cNvCxnSpPr/>
          <p:nvPr/>
        </p:nvCxnSpPr>
        <p:spPr>
          <a:xfrm>
            <a:off x="2672757" y="3382210"/>
            <a:ext cx="2025027" cy="32"/>
          </a:xfrm>
          <a:prstGeom prst="line">
            <a:avLst/>
          </a:prstGeom>
          <a:ln w="12700"/>
        </p:spPr>
        <p:style>
          <a:lnRef idx="2">
            <a:schemeClr val="accent6"/>
          </a:lnRef>
          <a:fillRef idx="0">
            <a:schemeClr val="accent6"/>
          </a:fillRef>
          <a:effectRef idx="1">
            <a:schemeClr val="accent6"/>
          </a:effectRef>
          <a:fontRef idx="minor">
            <a:schemeClr val="tx1"/>
          </a:fontRef>
        </p:style>
      </p:cxnSp>
      <p:cxnSp>
        <p:nvCxnSpPr>
          <p:cNvPr id="81" name="Straight Arrow Connector 80"/>
          <p:cNvCxnSpPr/>
          <p:nvPr/>
        </p:nvCxnSpPr>
        <p:spPr>
          <a:xfrm>
            <a:off x="2663760" y="3382241"/>
            <a:ext cx="8997" cy="900000"/>
          </a:xfrm>
          <a:prstGeom prst="straightConnector1">
            <a:avLst/>
          </a:prstGeom>
          <a:ln w="12700">
            <a:tailEnd type="arrow"/>
          </a:ln>
        </p:spPr>
        <p:style>
          <a:lnRef idx="2">
            <a:schemeClr val="accent6"/>
          </a:lnRef>
          <a:fillRef idx="0">
            <a:schemeClr val="accent6"/>
          </a:fillRef>
          <a:effectRef idx="1">
            <a:schemeClr val="accent6"/>
          </a:effectRef>
          <a:fontRef idx="minor">
            <a:schemeClr val="tx1"/>
          </a:fontRef>
        </p:style>
      </p:cxnSp>
      <p:cxnSp>
        <p:nvCxnSpPr>
          <p:cNvPr id="82" name="Straight Arrow Connector 81"/>
          <p:cNvCxnSpPr/>
          <p:nvPr/>
        </p:nvCxnSpPr>
        <p:spPr>
          <a:xfrm>
            <a:off x="4689153" y="3382241"/>
            <a:ext cx="0" cy="900000"/>
          </a:xfrm>
          <a:prstGeom prst="straightConnector1">
            <a:avLst/>
          </a:prstGeom>
          <a:ln w="12700">
            <a:tailEnd type="arrow"/>
          </a:ln>
        </p:spPr>
        <p:style>
          <a:lnRef idx="2">
            <a:schemeClr val="accent6"/>
          </a:lnRef>
          <a:fillRef idx="0">
            <a:schemeClr val="accent6"/>
          </a:fillRef>
          <a:effectRef idx="1">
            <a:schemeClr val="accent6"/>
          </a:effectRef>
          <a:fontRef idx="minor">
            <a:schemeClr val="tx1"/>
          </a:fontRef>
        </p:style>
      </p:cxnSp>
      <p:cxnSp>
        <p:nvCxnSpPr>
          <p:cNvPr id="84" name="Straight Connector 83"/>
          <p:cNvCxnSpPr/>
          <p:nvPr/>
        </p:nvCxnSpPr>
        <p:spPr>
          <a:xfrm flipV="1">
            <a:off x="1043608" y="2762881"/>
            <a:ext cx="5" cy="3258431"/>
          </a:xfrm>
          <a:prstGeom prst="line">
            <a:avLst/>
          </a:prstGeom>
          <a:ln w="12700"/>
        </p:spPr>
        <p:style>
          <a:lnRef idx="2">
            <a:schemeClr val="accent3"/>
          </a:lnRef>
          <a:fillRef idx="0">
            <a:schemeClr val="accent3"/>
          </a:fillRef>
          <a:effectRef idx="1">
            <a:schemeClr val="accent3"/>
          </a:effectRef>
          <a:fontRef idx="minor">
            <a:schemeClr val="tx1"/>
          </a:fontRef>
        </p:style>
      </p:cxnSp>
      <p:cxnSp>
        <p:nvCxnSpPr>
          <p:cNvPr id="83" name="Straight Connector 82"/>
          <p:cNvCxnSpPr/>
          <p:nvPr/>
        </p:nvCxnSpPr>
        <p:spPr>
          <a:xfrm>
            <a:off x="2771800" y="3094210"/>
            <a:ext cx="0" cy="288000"/>
          </a:xfrm>
          <a:prstGeom prst="line">
            <a:avLst/>
          </a:prstGeom>
          <a:ln w="12700"/>
        </p:spPr>
        <p:style>
          <a:lnRef idx="2">
            <a:schemeClr val="accent6"/>
          </a:lnRef>
          <a:fillRef idx="0">
            <a:schemeClr val="accent6"/>
          </a:fillRef>
          <a:effectRef idx="1">
            <a:schemeClr val="accent6"/>
          </a:effectRef>
          <a:fontRef idx="minor">
            <a:schemeClr val="tx1"/>
          </a:fontRef>
        </p:style>
      </p:cxnSp>
      <p:cxnSp>
        <p:nvCxnSpPr>
          <p:cNvPr id="85" name="Straight Arrow Connector 84"/>
          <p:cNvCxnSpPr/>
          <p:nvPr/>
        </p:nvCxnSpPr>
        <p:spPr>
          <a:xfrm>
            <a:off x="1043864" y="6021288"/>
            <a:ext cx="1619896" cy="24"/>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sp>
        <p:nvSpPr>
          <p:cNvPr id="89" name="Oval 88"/>
          <p:cNvSpPr/>
          <p:nvPr/>
        </p:nvSpPr>
        <p:spPr>
          <a:xfrm>
            <a:off x="809612" y="3845702"/>
            <a:ext cx="504000" cy="360000"/>
          </a:xfrm>
          <a:prstGeom prst="ellipse">
            <a:avLst/>
          </a:prstGeom>
          <a:ln w="12700"/>
        </p:spPr>
        <p:style>
          <a:lnRef idx="2">
            <a:schemeClr val="accent3"/>
          </a:lnRef>
          <a:fillRef idx="1">
            <a:schemeClr val="lt1"/>
          </a:fillRef>
          <a:effectRef idx="0">
            <a:schemeClr val="accent3"/>
          </a:effectRef>
          <a:fontRef idx="minor">
            <a:schemeClr val="dk1"/>
          </a:fontRef>
        </p:style>
        <p:txBody>
          <a:bodyPr rtlCol="0" anchor="ctr"/>
          <a:lstStyle/>
          <a:p>
            <a:pPr algn="ctr"/>
            <a:r>
              <a:rPr lang="de-CH" sz="1050" dirty="0" smtClean="0">
                <a:solidFill>
                  <a:srgbClr val="FF0000"/>
                </a:solidFill>
              </a:rPr>
              <a:t>4%</a:t>
            </a:r>
            <a:endParaRPr lang="en-GB" sz="1050" dirty="0">
              <a:solidFill>
                <a:srgbClr val="FF0000"/>
              </a:solidFill>
            </a:endParaRPr>
          </a:p>
        </p:txBody>
      </p:sp>
      <p:sp>
        <p:nvSpPr>
          <p:cNvPr id="90" name="Oval 89"/>
          <p:cNvSpPr/>
          <p:nvPr/>
        </p:nvSpPr>
        <p:spPr>
          <a:xfrm>
            <a:off x="791613" y="1618066"/>
            <a:ext cx="504000" cy="360000"/>
          </a:xfrm>
          <a:prstGeom prst="ellipse">
            <a:avLst/>
          </a:prstGeom>
          <a:ln w="12700"/>
        </p:spPr>
        <p:style>
          <a:lnRef idx="2">
            <a:schemeClr val="accent3"/>
          </a:lnRef>
          <a:fillRef idx="1">
            <a:schemeClr val="lt1"/>
          </a:fillRef>
          <a:effectRef idx="0">
            <a:schemeClr val="accent3"/>
          </a:effectRef>
          <a:fontRef idx="minor">
            <a:schemeClr val="dk1"/>
          </a:fontRef>
        </p:style>
        <p:txBody>
          <a:bodyPr rtlCol="0" anchor="ctr"/>
          <a:lstStyle/>
          <a:p>
            <a:pPr algn="ctr"/>
            <a:r>
              <a:rPr lang="de-CH" sz="1050" dirty="0">
                <a:solidFill>
                  <a:srgbClr val="FF0000"/>
                </a:solidFill>
              </a:rPr>
              <a:t>6</a:t>
            </a:r>
            <a:r>
              <a:rPr lang="de-CH" sz="1050" dirty="0" smtClean="0">
                <a:solidFill>
                  <a:srgbClr val="FF0000"/>
                </a:solidFill>
              </a:rPr>
              <a:t>%</a:t>
            </a:r>
            <a:endParaRPr lang="en-GB" sz="1050" dirty="0">
              <a:solidFill>
                <a:srgbClr val="FF0000"/>
              </a:solidFill>
            </a:endParaRPr>
          </a:p>
        </p:txBody>
      </p:sp>
      <p:sp>
        <p:nvSpPr>
          <p:cNvPr id="91" name="Oval 90"/>
          <p:cNvSpPr/>
          <p:nvPr/>
        </p:nvSpPr>
        <p:spPr>
          <a:xfrm>
            <a:off x="2533218" y="1634462"/>
            <a:ext cx="504000" cy="360000"/>
          </a:xfrm>
          <a:prstGeom prst="ellipse">
            <a:avLst/>
          </a:prstGeom>
          <a:ln w="12700"/>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de-CH" sz="1050" dirty="0" smtClean="0">
                <a:solidFill>
                  <a:srgbClr val="FF0000"/>
                </a:solidFill>
              </a:rPr>
              <a:t>26%</a:t>
            </a:r>
            <a:endParaRPr lang="en-GB" sz="1050" dirty="0">
              <a:solidFill>
                <a:srgbClr val="FF0000"/>
              </a:solidFill>
            </a:endParaRPr>
          </a:p>
        </p:txBody>
      </p:sp>
      <p:sp>
        <p:nvSpPr>
          <p:cNvPr id="92" name="Oval 91"/>
          <p:cNvSpPr/>
          <p:nvPr/>
        </p:nvSpPr>
        <p:spPr>
          <a:xfrm>
            <a:off x="4247992" y="1629088"/>
            <a:ext cx="504000" cy="360000"/>
          </a:xfrm>
          <a:prstGeom prst="ellipse">
            <a:avLst/>
          </a:prstGeom>
          <a:ln w="12700"/>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de-CH" sz="1050" dirty="0">
                <a:solidFill>
                  <a:srgbClr val="92D050"/>
                </a:solidFill>
              </a:rPr>
              <a:t>2</a:t>
            </a:r>
            <a:r>
              <a:rPr lang="de-CH" sz="1050" dirty="0" smtClean="0">
                <a:solidFill>
                  <a:srgbClr val="92D050"/>
                </a:solidFill>
              </a:rPr>
              <a:t>%</a:t>
            </a:r>
            <a:endParaRPr lang="en-GB" sz="1050" dirty="0">
              <a:solidFill>
                <a:srgbClr val="92D050"/>
              </a:solidFill>
            </a:endParaRPr>
          </a:p>
        </p:txBody>
      </p:sp>
      <p:sp>
        <p:nvSpPr>
          <p:cNvPr id="93" name="Oval 92"/>
          <p:cNvSpPr/>
          <p:nvPr/>
        </p:nvSpPr>
        <p:spPr>
          <a:xfrm>
            <a:off x="6017363" y="1609092"/>
            <a:ext cx="504000" cy="360000"/>
          </a:xfrm>
          <a:prstGeom prst="ellipse">
            <a:avLst/>
          </a:prstGeom>
          <a:ln w="12700"/>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de-CH" sz="1050" dirty="0" smtClean="0">
                <a:solidFill>
                  <a:srgbClr val="92D050"/>
                </a:solidFill>
              </a:rPr>
              <a:t>1%</a:t>
            </a:r>
            <a:endParaRPr lang="en-GB" sz="1050" dirty="0">
              <a:solidFill>
                <a:srgbClr val="92D050"/>
              </a:solidFill>
            </a:endParaRPr>
          </a:p>
        </p:txBody>
      </p:sp>
      <p:sp>
        <p:nvSpPr>
          <p:cNvPr id="94" name="Oval 93"/>
          <p:cNvSpPr/>
          <p:nvPr/>
        </p:nvSpPr>
        <p:spPr>
          <a:xfrm>
            <a:off x="7848392" y="1659158"/>
            <a:ext cx="504000" cy="360000"/>
          </a:xfrm>
          <a:prstGeom prst="ellipse">
            <a:avLst/>
          </a:prstGeom>
          <a:ln w="12700"/>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de-CH" sz="1050" dirty="0" smtClean="0">
                <a:solidFill>
                  <a:srgbClr val="FF0000"/>
                </a:solidFill>
              </a:rPr>
              <a:t>2%</a:t>
            </a:r>
            <a:endParaRPr lang="en-GB" sz="1050" dirty="0">
              <a:solidFill>
                <a:srgbClr val="FF0000"/>
              </a:solidFill>
            </a:endParaRPr>
          </a:p>
        </p:txBody>
      </p:sp>
      <p:sp>
        <p:nvSpPr>
          <p:cNvPr id="95" name="Oval 94"/>
          <p:cNvSpPr/>
          <p:nvPr/>
        </p:nvSpPr>
        <p:spPr>
          <a:xfrm>
            <a:off x="4644064" y="2086098"/>
            <a:ext cx="504000" cy="360000"/>
          </a:xfrm>
          <a:prstGeom prst="ellipse">
            <a:avLst/>
          </a:prstGeom>
          <a:ln w="12700"/>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CH" sz="1050" dirty="0" smtClean="0">
                <a:solidFill>
                  <a:srgbClr val="FF0000"/>
                </a:solidFill>
              </a:rPr>
              <a:t>8%</a:t>
            </a:r>
            <a:endParaRPr lang="en-GB" sz="1050" dirty="0">
              <a:solidFill>
                <a:srgbClr val="FF0000"/>
              </a:solidFill>
            </a:endParaRPr>
          </a:p>
        </p:txBody>
      </p:sp>
      <p:sp>
        <p:nvSpPr>
          <p:cNvPr id="96" name="Oval 95"/>
          <p:cNvSpPr/>
          <p:nvPr/>
        </p:nvSpPr>
        <p:spPr>
          <a:xfrm>
            <a:off x="2843808" y="2014130"/>
            <a:ext cx="504000" cy="360000"/>
          </a:xfrm>
          <a:prstGeom prst="ellipse">
            <a:avLst/>
          </a:prstGeom>
          <a:ln w="12700"/>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CH" sz="1050" dirty="0" smtClean="0">
                <a:solidFill>
                  <a:schemeClr val="accent6">
                    <a:lumMod val="75000"/>
                  </a:schemeClr>
                </a:solidFill>
              </a:rPr>
              <a:t>28%</a:t>
            </a:r>
            <a:endParaRPr lang="en-GB" sz="1050" dirty="0">
              <a:solidFill>
                <a:schemeClr val="accent6">
                  <a:lumMod val="75000"/>
                </a:schemeClr>
              </a:solidFill>
            </a:endParaRPr>
          </a:p>
        </p:txBody>
      </p:sp>
      <p:sp>
        <p:nvSpPr>
          <p:cNvPr id="97" name="Oval 96"/>
          <p:cNvSpPr/>
          <p:nvPr/>
        </p:nvSpPr>
        <p:spPr>
          <a:xfrm>
            <a:off x="4428040" y="3718633"/>
            <a:ext cx="504000" cy="360000"/>
          </a:xfrm>
          <a:prstGeom prst="ellipse">
            <a:avLst/>
          </a:prstGeom>
          <a:ln w="12700"/>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CH" sz="1050" dirty="0" smtClean="0">
                <a:solidFill>
                  <a:srgbClr val="FF0000"/>
                </a:solidFill>
              </a:rPr>
              <a:t>20%</a:t>
            </a:r>
            <a:endParaRPr lang="en-GB" sz="1050" dirty="0">
              <a:solidFill>
                <a:srgbClr val="FF0000"/>
              </a:solidFill>
            </a:endParaRPr>
          </a:p>
        </p:txBody>
      </p:sp>
      <p:sp>
        <p:nvSpPr>
          <p:cNvPr id="98" name="Oval 97"/>
          <p:cNvSpPr/>
          <p:nvPr/>
        </p:nvSpPr>
        <p:spPr>
          <a:xfrm>
            <a:off x="2411760" y="3580325"/>
            <a:ext cx="504000" cy="360000"/>
          </a:xfrm>
          <a:prstGeom prst="ellipse">
            <a:avLst/>
          </a:prstGeom>
          <a:ln w="12700"/>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CH" sz="1050" dirty="0" smtClean="0">
                <a:solidFill>
                  <a:srgbClr val="FF0000"/>
                </a:solidFill>
              </a:rPr>
              <a:t>34%</a:t>
            </a:r>
            <a:endParaRPr lang="en-GB" sz="1050" dirty="0">
              <a:solidFill>
                <a:srgbClr val="FF0000"/>
              </a:solidFill>
            </a:endParaRPr>
          </a:p>
        </p:txBody>
      </p:sp>
      <p:sp>
        <p:nvSpPr>
          <p:cNvPr id="99" name="Oval 98"/>
          <p:cNvSpPr/>
          <p:nvPr/>
        </p:nvSpPr>
        <p:spPr>
          <a:xfrm>
            <a:off x="2987824" y="3732725"/>
            <a:ext cx="504000" cy="360000"/>
          </a:xfrm>
          <a:prstGeom prst="ellipse">
            <a:avLst/>
          </a:prstGeom>
          <a:ln w="12700"/>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CH" sz="1050" dirty="0">
                <a:solidFill>
                  <a:schemeClr val="accent6">
                    <a:lumMod val="75000"/>
                  </a:schemeClr>
                </a:solidFill>
              </a:rPr>
              <a:t>1%</a:t>
            </a:r>
            <a:endParaRPr lang="en-GB" sz="1050" dirty="0">
              <a:solidFill>
                <a:schemeClr val="accent6">
                  <a:lumMod val="75000"/>
                </a:schemeClr>
              </a:solidFill>
            </a:endParaRPr>
          </a:p>
        </p:txBody>
      </p:sp>
      <p:cxnSp>
        <p:nvCxnSpPr>
          <p:cNvPr id="102" name="Straight Connector 101"/>
          <p:cNvCxnSpPr/>
          <p:nvPr/>
        </p:nvCxnSpPr>
        <p:spPr>
          <a:xfrm>
            <a:off x="5508104" y="3526290"/>
            <a:ext cx="0" cy="972000"/>
          </a:xfrm>
          <a:prstGeom prst="line">
            <a:avLst/>
          </a:prstGeom>
          <a:ln w="12700"/>
        </p:spPr>
        <p:style>
          <a:lnRef idx="2">
            <a:schemeClr val="accent6"/>
          </a:lnRef>
          <a:fillRef idx="0">
            <a:schemeClr val="accent6"/>
          </a:fillRef>
          <a:effectRef idx="1">
            <a:schemeClr val="accent6"/>
          </a:effectRef>
          <a:fontRef idx="minor">
            <a:schemeClr val="tx1"/>
          </a:fontRef>
        </p:style>
      </p:cxnSp>
      <p:sp>
        <p:nvSpPr>
          <p:cNvPr id="103" name="Oval 102"/>
          <p:cNvSpPr/>
          <p:nvPr/>
        </p:nvSpPr>
        <p:spPr>
          <a:xfrm>
            <a:off x="5255848" y="3844595"/>
            <a:ext cx="504000" cy="360000"/>
          </a:xfrm>
          <a:prstGeom prst="ellipse">
            <a:avLst/>
          </a:prstGeom>
          <a:ln w="12700"/>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CH" sz="1050" dirty="0">
                <a:solidFill>
                  <a:schemeClr val="accent6">
                    <a:lumMod val="75000"/>
                  </a:schemeClr>
                </a:solidFill>
              </a:rPr>
              <a:t>5%</a:t>
            </a:r>
            <a:endParaRPr lang="en-GB" sz="1050" dirty="0">
              <a:solidFill>
                <a:schemeClr val="accent6">
                  <a:lumMod val="75000"/>
                </a:schemeClr>
              </a:solidFill>
            </a:endParaRPr>
          </a:p>
        </p:txBody>
      </p:sp>
      <p:cxnSp>
        <p:nvCxnSpPr>
          <p:cNvPr id="107" name="Straight Connector 106"/>
          <p:cNvCxnSpPr/>
          <p:nvPr/>
        </p:nvCxnSpPr>
        <p:spPr>
          <a:xfrm>
            <a:off x="1979712" y="3238226"/>
            <a:ext cx="2124000" cy="0"/>
          </a:xfrm>
          <a:prstGeom prst="line">
            <a:avLst/>
          </a:prstGeom>
          <a:ln w="12700"/>
        </p:spPr>
        <p:style>
          <a:lnRef idx="2">
            <a:schemeClr val="accent3"/>
          </a:lnRef>
          <a:fillRef idx="0">
            <a:schemeClr val="accent3"/>
          </a:fillRef>
          <a:effectRef idx="1">
            <a:schemeClr val="accent3"/>
          </a:effectRef>
          <a:fontRef idx="minor">
            <a:schemeClr val="tx1"/>
          </a:fontRef>
        </p:style>
      </p:cxnSp>
      <p:cxnSp>
        <p:nvCxnSpPr>
          <p:cNvPr id="109" name="Straight Arrow Connector 108"/>
          <p:cNvCxnSpPr/>
          <p:nvPr/>
        </p:nvCxnSpPr>
        <p:spPr>
          <a:xfrm>
            <a:off x="4088746" y="3238226"/>
            <a:ext cx="0" cy="1008000"/>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cxnSp>
        <p:nvCxnSpPr>
          <p:cNvPr id="110" name="Straight Connector 109"/>
          <p:cNvCxnSpPr/>
          <p:nvPr/>
        </p:nvCxnSpPr>
        <p:spPr>
          <a:xfrm>
            <a:off x="2699792" y="3094210"/>
            <a:ext cx="0" cy="144000"/>
          </a:xfrm>
          <a:prstGeom prst="line">
            <a:avLst/>
          </a:prstGeom>
          <a:ln w="12700"/>
        </p:spPr>
        <p:style>
          <a:lnRef idx="2">
            <a:schemeClr val="accent3"/>
          </a:lnRef>
          <a:fillRef idx="0">
            <a:schemeClr val="accent3"/>
          </a:fillRef>
          <a:effectRef idx="1">
            <a:schemeClr val="accent3"/>
          </a:effectRef>
          <a:fontRef idx="minor">
            <a:schemeClr val="tx1"/>
          </a:fontRef>
        </p:style>
      </p:cxnSp>
      <p:cxnSp>
        <p:nvCxnSpPr>
          <p:cNvPr id="111" name="Straight Arrow Connector 110"/>
          <p:cNvCxnSpPr/>
          <p:nvPr/>
        </p:nvCxnSpPr>
        <p:spPr>
          <a:xfrm flipV="1">
            <a:off x="1979768" y="4534226"/>
            <a:ext cx="432048" cy="144"/>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cxnSp>
        <p:nvCxnSpPr>
          <p:cNvPr id="112" name="Straight Connector 111"/>
          <p:cNvCxnSpPr/>
          <p:nvPr/>
        </p:nvCxnSpPr>
        <p:spPr>
          <a:xfrm flipH="1">
            <a:off x="1979712" y="3238226"/>
            <a:ext cx="0" cy="1296000"/>
          </a:xfrm>
          <a:prstGeom prst="line">
            <a:avLst/>
          </a:prstGeom>
          <a:ln w="12700"/>
        </p:spPr>
        <p:style>
          <a:lnRef idx="2">
            <a:schemeClr val="accent3"/>
          </a:lnRef>
          <a:fillRef idx="0">
            <a:schemeClr val="accent3"/>
          </a:fillRef>
          <a:effectRef idx="1">
            <a:schemeClr val="accent3"/>
          </a:effectRef>
          <a:fontRef idx="minor">
            <a:schemeClr val="tx1"/>
          </a:fontRef>
        </p:style>
      </p:cxnSp>
      <p:sp>
        <p:nvSpPr>
          <p:cNvPr id="113" name="Oval 112"/>
          <p:cNvSpPr/>
          <p:nvPr/>
        </p:nvSpPr>
        <p:spPr>
          <a:xfrm>
            <a:off x="1763744" y="3789080"/>
            <a:ext cx="504000" cy="360000"/>
          </a:xfrm>
          <a:prstGeom prst="ellipse">
            <a:avLst/>
          </a:prstGeom>
          <a:ln w="12700"/>
        </p:spPr>
        <p:style>
          <a:lnRef idx="2">
            <a:schemeClr val="accent3"/>
          </a:lnRef>
          <a:fillRef idx="1">
            <a:schemeClr val="lt1"/>
          </a:fillRef>
          <a:effectRef idx="0">
            <a:schemeClr val="accent3"/>
          </a:effectRef>
          <a:fontRef idx="minor">
            <a:schemeClr val="dk1"/>
          </a:fontRef>
        </p:style>
        <p:txBody>
          <a:bodyPr rtlCol="0" anchor="ctr"/>
          <a:lstStyle/>
          <a:p>
            <a:pPr algn="ctr"/>
            <a:r>
              <a:rPr lang="de-CH" sz="1050" dirty="0">
                <a:solidFill>
                  <a:srgbClr val="FF0000"/>
                </a:solidFill>
              </a:rPr>
              <a:t>3</a:t>
            </a:r>
            <a:r>
              <a:rPr lang="de-CH" sz="1050" dirty="0" smtClean="0">
                <a:solidFill>
                  <a:srgbClr val="FF0000"/>
                </a:solidFill>
              </a:rPr>
              <a:t>%</a:t>
            </a:r>
            <a:endParaRPr lang="en-GB" sz="1050" dirty="0">
              <a:solidFill>
                <a:srgbClr val="FF0000"/>
              </a:solidFill>
            </a:endParaRPr>
          </a:p>
        </p:txBody>
      </p:sp>
      <p:sp>
        <p:nvSpPr>
          <p:cNvPr id="114" name="Oval 113"/>
          <p:cNvSpPr/>
          <p:nvPr/>
        </p:nvSpPr>
        <p:spPr>
          <a:xfrm>
            <a:off x="3851920" y="3645024"/>
            <a:ext cx="504000" cy="360000"/>
          </a:xfrm>
          <a:prstGeom prst="ellipse">
            <a:avLst/>
          </a:prstGeom>
          <a:ln w="12700"/>
        </p:spPr>
        <p:style>
          <a:lnRef idx="2">
            <a:schemeClr val="accent3"/>
          </a:lnRef>
          <a:fillRef idx="1">
            <a:schemeClr val="lt1"/>
          </a:fillRef>
          <a:effectRef idx="0">
            <a:schemeClr val="accent3"/>
          </a:effectRef>
          <a:fontRef idx="minor">
            <a:schemeClr val="dk1"/>
          </a:fontRef>
        </p:style>
        <p:txBody>
          <a:bodyPr rtlCol="0" anchor="ctr"/>
          <a:lstStyle/>
          <a:p>
            <a:pPr algn="ctr"/>
            <a:r>
              <a:rPr lang="de-CH" sz="1050" dirty="0" smtClean="0">
                <a:solidFill>
                  <a:srgbClr val="FF0000"/>
                </a:solidFill>
              </a:rPr>
              <a:t>4%</a:t>
            </a:r>
            <a:endParaRPr lang="en-GB" sz="1050" dirty="0">
              <a:solidFill>
                <a:srgbClr val="FF0000"/>
              </a:solidFill>
            </a:endParaRPr>
          </a:p>
        </p:txBody>
      </p:sp>
      <p:cxnSp>
        <p:nvCxnSpPr>
          <p:cNvPr id="115" name="Straight Connector 114"/>
          <p:cNvCxnSpPr/>
          <p:nvPr/>
        </p:nvCxnSpPr>
        <p:spPr>
          <a:xfrm>
            <a:off x="3203848" y="5013176"/>
            <a:ext cx="2124000" cy="0"/>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116" name="Straight Arrow Connector 115"/>
          <p:cNvCxnSpPr/>
          <p:nvPr/>
        </p:nvCxnSpPr>
        <p:spPr>
          <a:xfrm>
            <a:off x="3211444" y="5013175"/>
            <a:ext cx="8997" cy="7560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17" name="Straight Arrow Connector 116"/>
          <p:cNvCxnSpPr/>
          <p:nvPr/>
        </p:nvCxnSpPr>
        <p:spPr>
          <a:xfrm>
            <a:off x="5311848" y="5013175"/>
            <a:ext cx="0" cy="7560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18" name="Straight Connector 117"/>
          <p:cNvCxnSpPr/>
          <p:nvPr/>
        </p:nvCxnSpPr>
        <p:spPr>
          <a:xfrm>
            <a:off x="4427984" y="4725144"/>
            <a:ext cx="0" cy="288000"/>
          </a:xfrm>
          <a:prstGeom prst="line">
            <a:avLst/>
          </a:prstGeom>
          <a:ln/>
        </p:spPr>
        <p:style>
          <a:lnRef idx="3">
            <a:schemeClr val="accent6"/>
          </a:lnRef>
          <a:fillRef idx="0">
            <a:schemeClr val="accent6"/>
          </a:fillRef>
          <a:effectRef idx="2">
            <a:schemeClr val="accent6"/>
          </a:effectRef>
          <a:fontRef idx="minor">
            <a:schemeClr val="tx1"/>
          </a:fontRef>
        </p:style>
      </p:cxnSp>
      <p:sp>
        <p:nvSpPr>
          <p:cNvPr id="119" name="Oval 118"/>
          <p:cNvSpPr/>
          <p:nvPr/>
        </p:nvSpPr>
        <p:spPr>
          <a:xfrm>
            <a:off x="5076056" y="5195249"/>
            <a:ext cx="504000" cy="360000"/>
          </a:xfrm>
          <a:prstGeom prst="ellipse">
            <a:avLst/>
          </a:prstGeom>
          <a:solidFill>
            <a:schemeClr val="bg1">
              <a:lumMod val="85000"/>
            </a:schemeClr>
          </a:solidFill>
          <a:ln w="12700">
            <a:prstDash val="lgDash"/>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CH" sz="1050" dirty="0" smtClean="0">
                <a:solidFill>
                  <a:srgbClr val="FF0000"/>
                </a:solidFill>
              </a:rPr>
              <a:t>14%</a:t>
            </a:r>
            <a:endParaRPr lang="en-GB" sz="1050" dirty="0">
              <a:solidFill>
                <a:srgbClr val="FF0000"/>
              </a:solidFill>
            </a:endParaRPr>
          </a:p>
        </p:txBody>
      </p:sp>
      <p:sp>
        <p:nvSpPr>
          <p:cNvPr id="120" name="Oval 119"/>
          <p:cNvSpPr/>
          <p:nvPr/>
        </p:nvSpPr>
        <p:spPr>
          <a:xfrm>
            <a:off x="2987704" y="5166293"/>
            <a:ext cx="504000" cy="360000"/>
          </a:xfrm>
          <a:prstGeom prst="ellipse">
            <a:avLst/>
          </a:prstGeom>
          <a:solidFill>
            <a:schemeClr val="bg1">
              <a:lumMod val="85000"/>
            </a:schemeClr>
          </a:solidFill>
          <a:ln w="12700">
            <a:prstDash val="lgDash"/>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CH" sz="1050" dirty="0" smtClean="0">
                <a:solidFill>
                  <a:srgbClr val="FF0000"/>
                </a:solidFill>
              </a:rPr>
              <a:t>0%</a:t>
            </a:r>
            <a:endParaRPr lang="en-GB" sz="1050" dirty="0">
              <a:solidFill>
                <a:srgbClr val="FF0000"/>
              </a:solidFill>
            </a:endParaRPr>
          </a:p>
        </p:txBody>
      </p:sp>
      <p:cxnSp>
        <p:nvCxnSpPr>
          <p:cNvPr id="121" name="Straight Connector 120"/>
          <p:cNvCxnSpPr/>
          <p:nvPr/>
        </p:nvCxnSpPr>
        <p:spPr>
          <a:xfrm>
            <a:off x="4355976" y="4725144"/>
            <a:ext cx="0" cy="1152000"/>
          </a:xfrm>
          <a:prstGeom prst="line">
            <a:avLst/>
          </a:prstGeom>
          <a:ln w="12700">
            <a:prstDash val="lgDash"/>
          </a:ln>
        </p:spPr>
        <p:style>
          <a:lnRef idx="1">
            <a:schemeClr val="accent3"/>
          </a:lnRef>
          <a:fillRef idx="0">
            <a:schemeClr val="accent3"/>
          </a:fillRef>
          <a:effectRef idx="0">
            <a:schemeClr val="accent3"/>
          </a:effectRef>
          <a:fontRef idx="minor">
            <a:schemeClr val="tx1"/>
          </a:fontRef>
        </p:style>
      </p:cxnSp>
      <p:cxnSp>
        <p:nvCxnSpPr>
          <p:cNvPr id="122" name="Straight Arrow Connector 121"/>
          <p:cNvCxnSpPr/>
          <p:nvPr/>
        </p:nvCxnSpPr>
        <p:spPr>
          <a:xfrm>
            <a:off x="4355976" y="5877272"/>
            <a:ext cx="360000" cy="0"/>
          </a:xfrm>
          <a:prstGeom prst="straightConnector1">
            <a:avLst/>
          </a:prstGeom>
          <a:ln w="12700">
            <a:prstDash val="lgDash"/>
            <a:tailEnd type="arrow"/>
          </a:ln>
        </p:spPr>
        <p:style>
          <a:lnRef idx="2">
            <a:schemeClr val="accent3"/>
          </a:lnRef>
          <a:fillRef idx="0">
            <a:schemeClr val="accent3"/>
          </a:fillRef>
          <a:effectRef idx="1">
            <a:schemeClr val="accent3"/>
          </a:effectRef>
          <a:fontRef idx="minor">
            <a:schemeClr val="tx1"/>
          </a:fontRef>
        </p:style>
      </p:cxnSp>
      <p:sp>
        <p:nvSpPr>
          <p:cNvPr id="123" name="Oval 122"/>
          <p:cNvSpPr/>
          <p:nvPr/>
        </p:nvSpPr>
        <p:spPr>
          <a:xfrm>
            <a:off x="4103976" y="5318693"/>
            <a:ext cx="504000" cy="360000"/>
          </a:xfrm>
          <a:prstGeom prst="ellipse">
            <a:avLst/>
          </a:prstGeom>
          <a:solidFill>
            <a:schemeClr val="bg1">
              <a:lumMod val="85000"/>
            </a:schemeClr>
          </a:solidFill>
          <a:ln w="12700">
            <a:solidFill>
              <a:srgbClr val="92D050"/>
            </a:solidFill>
            <a:prstDash val="lgDash"/>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CH" sz="1050" dirty="0">
                <a:solidFill>
                  <a:srgbClr val="FF0000"/>
                </a:solidFill>
              </a:rPr>
              <a:t>3</a:t>
            </a:r>
            <a:r>
              <a:rPr lang="de-CH" sz="1050" dirty="0" smtClean="0">
                <a:solidFill>
                  <a:srgbClr val="FF0000"/>
                </a:solidFill>
              </a:rPr>
              <a:t>%</a:t>
            </a:r>
            <a:endParaRPr lang="en-GB" sz="1050" dirty="0">
              <a:solidFill>
                <a:srgbClr val="FF0000"/>
              </a:solidFill>
            </a:endParaRPr>
          </a:p>
        </p:txBody>
      </p:sp>
      <p:cxnSp>
        <p:nvCxnSpPr>
          <p:cNvPr id="124" name="Straight Arrow Connector 123"/>
          <p:cNvCxnSpPr/>
          <p:nvPr/>
        </p:nvCxnSpPr>
        <p:spPr>
          <a:xfrm flipH="1">
            <a:off x="3779912" y="6093296"/>
            <a:ext cx="93600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66" name="Rectangle 65"/>
          <p:cNvSpPr/>
          <p:nvPr/>
        </p:nvSpPr>
        <p:spPr>
          <a:xfrm>
            <a:off x="323728" y="404664"/>
            <a:ext cx="1800000" cy="6120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de-CH" dirty="0" smtClean="0">
                <a:solidFill>
                  <a:srgbClr val="FFCC00"/>
                </a:solidFill>
              </a:rPr>
              <a:t>The Global Fund</a:t>
            </a:r>
            <a:endParaRPr lang="en-GB" dirty="0">
              <a:solidFill>
                <a:srgbClr val="FFCC00"/>
              </a:solidFill>
            </a:endParaRPr>
          </a:p>
        </p:txBody>
      </p:sp>
      <p:cxnSp>
        <p:nvCxnSpPr>
          <p:cNvPr id="67" name="Straight Arrow Connector 66"/>
          <p:cNvCxnSpPr/>
          <p:nvPr/>
        </p:nvCxnSpPr>
        <p:spPr>
          <a:xfrm>
            <a:off x="2195736" y="584664"/>
            <a:ext cx="972000" cy="0"/>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sp>
        <p:nvSpPr>
          <p:cNvPr id="68" name="Oval 67"/>
          <p:cNvSpPr/>
          <p:nvPr/>
        </p:nvSpPr>
        <p:spPr>
          <a:xfrm>
            <a:off x="2411816" y="404664"/>
            <a:ext cx="504000" cy="360000"/>
          </a:xfrm>
          <a:prstGeom prst="ellipse">
            <a:avLst/>
          </a:prstGeom>
          <a:ln w="12700"/>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de-CH" sz="1050" dirty="0" smtClean="0">
                <a:solidFill>
                  <a:srgbClr val="92D050"/>
                </a:solidFill>
              </a:rPr>
              <a:t>100%</a:t>
            </a:r>
            <a:endParaRPr lang="en-GB" sz="1050" dirty="0">
              <a:solidFill>
                <a:srgbClr val="92D050"/>
              </a:solidFill>
            </a:endParaRPr>
          </a:p>
        </p:txBody>
      </p:sp>
      <p:grpSp>
        <p:nvGrpSpPr>
          <p:cNvPr id="31" name="Group 30"/>
          <p:cNvGrpSpPr/>
          <p:nvPr/>
        </p:nvGrpSpPr>
        <p:grpSpPr>
          <a:xfrm>
            <a:off x="6322670" y="4560983"/>
            <a:ext cx="2534554" cy="1676329"/>
            <a:chOff x="5817838" y="3840903"/>
            <a:chExt cx="2534554" cy="1676329"/>
          </a:xfrm>
        </p:grpSpPr>
        <p:sp>
          <p:nvSpPr>
            <p:cNvPr id="2" name="Rectangle 1"/>
            <p:cNvSpPr/>
            <p:nvPr/>
          </p:nvSpPr>
          <p:spPr>
            <a:xfrm>
              <a:off x="5817838" y="3840903"/>
              <a:ext cx="2509546" cy="167632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9" name="Group 28"/>
            <p:cNvGrpSpPr/>
            <p:nvPr/>
          </p:nvGrpSpPr>
          <p:grpSpPr>
            <a:xfrm>
              <a:off x="6023128" y="4174568"/>
              <a:ext cx="2329264" cy="1159790"/>
              <a:chOff x="6444208" y="3933056"/>
              <a:chExt cx="2329264" cy="1472960"/>
            </a:xfrm>
          </p:grpSpPr>
          <p:grpSp>
            <p:nvGrpSpPr>
              <p:cNvPr id="20" name="Group 19"/>
              <p:cNvGrpSpPr/>
              <p:nvPr/>
            </p:nvGrpSpPr>
            <p:grpSpPr>
              <a:xfrm>
                <a:off x="6444208" y="3933056"/>
                <a:ext cx="2329208" cy="153888"/>
                <a:chOff x="6444264" y="3982136"/>
                <a:chExt cx="2329208" cy="153888"/>
              </a:xfrm>
            </p:grpSpPr>
            <p:sp>
              <p:nvSpPr>
                <p:cNvPr id="3" name="TextBox 2"/>
                <p:cNvSpPr txBox="1"/>
                <p:nvPr/>
              </p:nvSpPr>
              <p:spPr>
                <a:xfrm>
                  <a:off x="7020272" y="3982136"/>
                  <a:ext cx="1753200" cy="153888"/>
                </a:xfrm>
                <a:prstGeom prst="rect">
                  <a:avLst/>
                </a:prstGeom>
                <a:noFill/>
              </p:spPr>
              <p:txBody>
                <a:bodyPr wrap="square" lIns="0" tIns="0" rIns="0" bIns="0" rtlCol="0">
                  <a:spAutoFit/>
                </a:bodyPr>
                <a:lstStyle/>
                <a:p>
                  <a:r>
                    <a:rPr lang="de-CH" sz="1000" dirty="0" err="1" smtClean="0"/>
                    <a:t>flow</a:t>
                  </a:r>
                  <a:r>
                    <a:rPr lang="de-CH" sz="1000" dirty="0" smtClean="0"/>
                    <a:t> </a:t>
                  </a:r>
                  <a:r>
                    <a:rPr lang="de-CH" sz="1000" dirty="0" err="1" smtClean="0"/>
                    <a:t>of</a:t>
                  </a:r>
                  <a:r>
                    <a:rPr lang="de-CH" sz="1000" dirty="0" smtClean="0"/>
                    <a:t> </a:t>
                  </a:r>
                  <a:r>
                    <a:rPr lang="de-CH" sz="1000" dirty="0" err="1" smtClean="0"/>
                    <a:t>funds</a:t>
                  </a:r>
                  <a:endParaRPr lang="en-GB" sz="1000" dirty="0"/>
                </a:p>
              </p:txBody>
            </p:sp>
            <p:cxnSp>
              <p:nvCxnSpPr>
                <p:cNvPr id="75" name="Straight Arrow Connector 74"/>
                <p:cNvCxnSpPr/>
                <p:nvPr/>
              </p:nvCxnSpPr>
              <p:spPr>
                <a:xfrm>
                  <a:off x="6444264" y="4059080"/>
                  <a:ext cx="504000" cy="0"/>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sp>
              <p:nvSpPr>
                <p:cNvPr id="76" name="Oval 75"/>
                <p:cNvSpPr/>
                <p:nvPr/>
              </p:nvSpPr>
              <p:spPr>
                <a:xfrm>
                  <a:off x="6588248" y="3987080"/>
                  <a:ext cx="216000" cy="144000"/>
                </a:xfrm>
                <a:prstGeom prst="ellipse">
                  <a:avLst/>
                </a:prstGeom>
                <a:ln w="12700"/>
              </p:spPr>
              <p:style>
                <a:lnRef idx="2">
                  <a:schemeClr val="accent3"/>
                </a:lnRef>
                <a:fillRef idx="1">
                  <a:schemeClr val="lt1"/>
                </a:fillRef>
                <a:effectRef idx="0">
                  <a:schemeClr val="accent3"/>
                </a:effectRef>
                <a:fontRef idx="minor">
                  <a:schemeClr val="dk1"/>
                </a:fontRef>
              </p:style>
              <p:txBody>
                <a:bodyPr rtlCol="0" anchor="ctr"/>
                <a:lstStyle/>
                <a:p>
                  <a:pPr algn="ctr"/>
                  <a:endParaRPr lang="en-GB" sz="1050" dirty="0">
                    <a:solidFill>
                      <a:srgbClr val="92D050"/>
                    </a:solidFill>
                  </a:endParaRPr>
                </a:p>
              </p:txBody>
            </p:sp>
          </p:grpSp>
          <p:grpSp>
            <p:nvGrpSpPr>
              <p:cNvPr id="21" name="Group 20"/>
              <p:cNvGrpSpPr/>
              <p:nvPr/>
            </p:nvGrpSpPr>
            <p:grpSpPr>
              <a:xfrm>
                <a:off x="6444208" y="4152901"/>
                <a:ext cx="2329264" cy="153888"/>
                <a:chOff x="6444208" y="4201150"/>
                <a:chExt cx="2329264" cy="153888"/>
              </a:xfrm>
            </p:grpSpPr>
            <p:cxnSp>
              <p:nvCxnSpPr>
                <p:cNvPr id="77" name="Straight Arrow Connector 76"/>
                <p:cNvCxnSpPr/>
                <p:nvPr/>
              </p:nvCxnSpPr>
              <p:spPr>
                <a:xfrm>
                  <a:off x="6444208" y="4278094"/>
                  <a:ext cx="504000" cy="0"/>
                </a:xfrm>
                <a:prstGeom prst="straightConnector1">
                  <a:avLst/>
                </a:prstGeom>
                <a:ln w="12700">
                  <a:solidFill>
                    <a:schemeClr val="accent6">
                      <a:lumMod val="75000"/>
                    </a:schemeClr>
                  </a:solidFill>
                  <a:tailEnd type="arrow"/>
                </a:ln>
              </p:spPr>
              <p:style>
                <a:lnRef idx="2">
                  <a:schemeClr val="accent3"/>
                </a:lnRef>
                <a:fillRef idx="0">
                  <a:schemeClr val="accent3"/>
                </a:fillRef>
                <a:effectRef idx="1">
                  <a:schemeClr val="accent3"/>
                </a:effectRef>
                <a:fontRef idx="minor">
                  <a:schemeClr val="tx1"/>
                </a:fontRef>
              </p:style>
            </p:cxnSp>
            <p:grpSp>
              <p:nvGrpSpPr>
                <p:cNvPr id="19" name="Group 18"/>
                <p:cNvGrpSpPr/>
                <p:nvPr/>
              </p:nvGrpSpPr>
              <p:grpSpPr>
                <a:xfrm>
                  <a:off x="6588192" y="4201150"/>
                  <a:ext cx="2185280" cy="153888"/>
                  <a:chOff x="6588192" y="4201150"/>
                  <a:chExt cx="2185280" cy="153888"/>
                </a:xfrm>
              </p:grpSpPr>
              <p:sp>
                <p:nvSpPr>
                  <p:cNvPr id="69" name="TextBox 68"/>
                  <p:cNvSpPr txBox="1"/>
                  <p:nvPr/>
                </p:nvSpPr>
                <p:spPr>
                  <a:xfrm>
                    <a:off x="7020272" y="4201150"/>
                    <a:ext cx="1753200" cy="153888"/>
                  </a:xfrm>
                  <a:prstGeom prst="rect">
                    <a:avLst/>
                  </a:prstGeom>
                  <a:noFill/>
                </p:spPr>
                <p:txBody>
                  <a:bodyPr wrap="square" lIns="0" tIns="0" rIns="0" bIns="0" rtlCol="0">
                    <a:spAutoFit/>
                  </a:bodyPr>
                  <a:lstStyle/>
                  <a:p>
                    <a:r>
                      <a:rPr lang="de-CH" sz="1000" dirty="0" err="1"/>
                      <a:t>f</a:t>
                    </a:r>
                    <a:r>
                      <a:rPr lang="de-CH" sz="1000" dirty="0" err="1" smtClean="0"/>
                      <a:t>low</a:t>
                    </a:r>
                    <a:r>
                      <a:rPr lang="de-CH" sz="1000" dirty="0" smtClean="0"/>
                      <a:t> </a:t>
                    </a:r>
                    <a:r>
                      <a:rPr lang="de-CH" sz="1000" dirty="0" err="1" smtClean="0"/>
                      <a:t>of</a:t>
                    </a:r>
                    <a:r>
                      <a:rPr lang="de-CH" sz="1000" dirty="0" smtClean="0"/>
                      <a:t> </a:t>
                    </a:r>
                    <a:r>
                      <a:rPr lang="de-CH" sz="1000" dirty="0" err="1" smtClean="0"/>
                      <a:t>assets</a:t>
                    </a:r>
                    <a:endParaRPr lang="en-GB" sz="1000" dirty="0"/>
                  </a:p>
                </p:txBody>
              </p:sp>
              <p:sp>
                <p:nvSpPr>
                  <p:cNvPr id="79" name="Oval 78"/>
                  <p:cNvSpPr/>
                  <p:nvPr/>
                </p:nvSpPr>
                <p:spPr>
                  <a:xfrm>
                    <a:off x="6588192" y="4206094"/>
                    <a:ext cx="216000" cy="144000"/>
                  </a:xfrm>
                  <a:prstGeom prst="ellipse">
                    <a:avLst/>
                  </a:prstGeom>
                  <a:ln w="12700">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sz="1050" dirty="0">
                      <a:solidFill>
                        <a:srgbClr val="92D050"/>
                      </a:solidFill>
                    </a:endParaRPr>
                  </a:p>
                </p:txBody>
              </p:sp>
            </p:grpSp>
          </p:grpSp>
          <p:grpSp>
            <p:nvGrpSpPr>
              <p:cNvPr id="18" name="Group 17"/>
              <p:cNvGrpSpPr/>
              <p:nvPr/>
            </p:nvGrpSpPr>
            <p:grpSpPr>
              <a:xfrm>
                <a:off x="6444208" y="4372746"/>
                <a:ext cx="2329264" cy="153888"/>
                <a:chOff x="6444208" y="4413122"/>
                <a:chExt cx="2329264" cy="153888"/>
              </a:xfrm>
            </p:grpSpPr>
            <p:sp>
              <p:nvSpPr>
                <p:cNvPr id="70" name="TextBox 69"/>
                <p:cNvSpPr txBox="1"/>
                <p:nvPr/>
              </p:nvSpPr>
              <p:spPr>
                <a:xfrm>
                  <a:off x="7020272" y="4413122"/>
                  <a:ext cx="1753200" cy="153888"/>
                </a:xfrm>
                <a:prstGeom prst="rect">
                  <a:avLst/>
                </a:prstGeom>
                <a:noFill/>
              </p:spPr>
              <p:txBody>
                <a:bodyPr wrap="square" lIns="0" tIns="0" rIns="0" bIns="0" rtlCol="0">
                  <a:spAutoFit/>
                </a:bodyPr>
                <a:lstStyle/>
                <a:p>
                  <a:r>
                    <a:rPr lang="de-CH" sz="1000" dirty="0" err="1"/>
                    <a:t>r</a:t>
                  </a:r>
                  <a:r>
                    <a:rPr lang="de-CH" sz="1000" dirty="0" err="1" smtClean="0"/>
                    <a:t>eporting</a:t>
                  </a:r>
                  <a:r>
                    <a:rPr lang="de-CH" sz="1000" dirty="0" smtClean="0"/>
                    <a:t> </a:t>
                  </a:r>
                  <a:r>
                    <a:rPr lang="de-CH" sz="1000" dirty="0" err="1" smtClean="0"/>
                    <a:t>flow</a:t>
                  </a:r>
                  <a:endParaRPr lang="en-GB" sz="1000" dirty="0"/>
                </a:p>
              </p:txBody>
            </p:sp>
            <p:cxnSp>
              <p:nvCxnSpPr>
                <p:cNvPr id="86" name="Straight Arrow Connector 85"/>
                <p:cNvCxnSpPr/>
                <p:nvPr/>
              </p:nvCxnSpPr>
              <p:spPr>
                <a:xfrm>
                  <a:off x="6444208" y="4490066"/>
                  <a:ext cx="504000" cy="0"/>
                </a:xfrm>
                <a:prstGeom prst="straightConnector1">
                  <a:avLst/>
                </a:prstGeom>
                <a:ln w="12700">
                  <a:solidFill>
                    <a:schemeClr val="tx1"/>
                  </a:solidFill>
                  <a:tailEnd type="arrow"/>
                </a:ln>
              </p:spPr>
              <p:style>
                <a:lnRef idx="2">
                  <a:schemeClr val="accent3"/>
                </a:lnRef>
                <a:fillRef idx="0">
                  <a:schemeClr val="accent3"/>
                </a:fillRef>
                <a:effectRef idx="1">
                  <a:schemeClr val="accent3"/>
                </a:effectRef>
                <a:fontRef idx="minor">
                  <a:schemeClr val="tx1"/>
                </a:fontRef>
              </p:style>
            </p:cxnSp>
          </p:grpSp>
          <p:grpSp>
            <p:nvGrpSpPr>
              <p:cNvPr id="17" name="Group 16"/>
              <p:cNvGrpSpPr/>
              <p:nvPr/>
            </p:nvGrpSpPr>
            <p:grpSpPr>
              <a:xfrm>
                <a:off x="6444208" y="4592591"/>
                <a:ext cx="2304256" cy="153888"/>
                <a:chOff x="6516272" y="4626147"/>
                <a:chExt cx="2304256" cy="153888"/>
              </a:xfrm>
            </p:grpSpPr>
            <p:sp>
              <p:nvSpPr>
                <p:cNvPr id="71" name="TextBox 70"/>
                <p:cNvSpPr txBox="1"/>
                <p:nvPr/>
              </p:nvSpPr>
              <p:spPr>
                <a:xfrm>
                  <a:off x="7067328" y="4626147"/>
                  <a:ext cx="1753200" cy="153888"/>
                </a:xfrm>
                <a:prstGeom prst="rect">
                  <a:avLst/>
                </a:prstGeom>
                <a:noFill/>
              </p:spPr>
              <p:txBody>
                <a:bodyPr wrap="square" lIns="0" tIns="0" rIns="0" bIns="0" rtlCol="0">
                  <a:spAutoFit/>
                </a:bodyPr>
                <a:lstStyle/>
                <a:p>
                  <a:r>
                    <a:rPr lang="de-CH" sz="1000" dirty="0" smtClean="0"/>
                    <a:t>SRs </a:t>
                  </a:r>
                  <a:r>
                    <a:rPr lang="de-CH" sz="1000" dirty="0" err="1" smtClean="0"/>
                    <a:t>receiving</a:t>
                  </a:r>
                  <a:r>
                    <a:rPr lang="de-CH" sz="1000" dirty="0" smtClean="0"/>
                    <a:t> </a:t>
                  </a:r>
                  <a:r>
                    <a:rPr lang="de-CH" sz="1000" dirty="0" err="1" smtClean="0"/>
                    <a:t>advances</a:t>
                  </a:r>
                  <a:endParaRPr lang="en-GB" sz="1000" dirty="0"/>
                </a:p>
              </p:txBody>
            </p:sp>
            <p:sp>
              <p:nvSpPr>
                <p:cNvPr id="101" name="Rectangle 100"/>
                <p:cNvSpPr/>
                <p:nvPr/>
              </p:nvSpPr>
              <p:spPr>
                <a:xfrm>
                  <a:off x="6516272" y="4631091"/>
                  <a:ext cx="396000" cy="1440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600" dirty="0">
                    <a:solidFill>
                      <a:schemeClr val="bg1"/>
                    </a:solidFill>
                  </a:endParaRPr>
                </a:p>
              </p:txBody>
            </p:sp>
          </p:grpSp>
          <p:grpSp>
            <p:nvGrpSpPr>
              <p:cNvPr id="22" name="Group 21"/>
              <p:cNvGrpSpPr/>
              <p:nvPr/>
            </p:nvGrpSpPr>
            <p:grpSpPr>
              <a:xfrm>
                <a:off x="6444208" y="4812436"/>
                <a:ext cx="2304256" cy="153888"/>
                <a:chOff x="6516216" y="4858226"/>
                <a:chExt cx="2304256" cy="153888"/>
              </a:xfrm>
            </p:grpSpPr>
            <p:sp>
              <p:nvSpPr>
                <p:cNvPr id="72" name="TextBox 71"/>
                <p:cNvSpPr txBox="1"/>
                <p:nvPr/>
              </p:nvSpPr>
              <p:spPr>
                <a:xfrm>
                  <a:off x="7067910" y="4858226"/>
                  <a:ext cx="1752562" cy="153888"/>
                </a:xfrm>
                <a:prstGeom prst="rect">
                  <a:avLst/>
                </a:prstGeom>
                <a:noFill/>
              </p:spPr>
              <p:txBody>
                <a:bodyPr wrap="square" lIns="0" tIns="0" rIns="0" bIns="0" rtlCol="0">
                  <a:spAutoFit/>
                </a:bodyPr>
                <a:lstStyle/>
                <a:p>
                  <a:r>
                    <a:rPr lang="de-CH" sz="1000" dirty="0" smtClean="0"/>
                    <a:t>SRs </a:t>
                  </a:r>
                  <a:r>
                    <a:rPr lang="de-CH" sz="1000" dirty="0" err="1" smtClean="0"/>
                    <a:t>managed</a:t>
                  </a:r>
                  <a:r>
                    <a:rPr lang="de-CH" sz="1000" dirty="0" smtClean="0"/>
                    <a:t> </a:t>
                  </a:r>
                  <a:r>
                    <a:rPr lang="de-CH" sz="1000" dirty="0" err="1" smtClean="0"/>
                    <a:t>by</a:t>
                  </a:r>
                  <a:r>
                    <a:rPr lang="de-CH" sz="1000" dirty="0" smtClean="0"/>
                    <a:t> </a:t>
                  </a:r>
                  <a:r>
                    <a:rPr lang="de-CH" sz="1000" dirty="0" err="1" smtClean="0"/>
                    <a:t>direct</a:t>
                  </a:r>
                  <a:r>
                    <a:rPr lang="de-CH" sz="1000" dirty="0" smtClean="0"/>
                    <a:t> </a:t>
                  </a:r>
                  <a:r>
                    <a:rPr lang="de-CH" sz="1000" dirty="0" err="1" smtClean="0"/>
                    <a:t>payments</a:t>
                  </a:r>
                  <a:endParaRPr lang="en-GB" sz="1000" dirty="0"/>
                </a:p>
              </p:txBody>
            </p:sp>
            <p:sp>
              <p:nvSpPr>
                <p:cNvPr id="104" name="Rectangle 103"/>
                <p:cNvSpPr/>
                <p:nvPr/>
              </p:nvSpPr>
              <p:spPr>
                <a:xfrm>
                  <a:off x="6516216" y="4863170"/>
                  <a:ext cx="396000" cy="14400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GB" sz="1600" dirty="0">
                    <a:solidFill>
                      <a:schemeClr val="bg1"/>
                    </a:solidFill>
                  </a:endParaRPr>
                </a:p>
              </p:txBody>
            </p:sp>
          </p:grpSp>
          <p:grpSp>
            <p:nvGrpSpPr>
              <p:cNvPr id="23" name="Group 22"/>
              <p:cNvGrpSpPr/>
              <p:nvPr/>
            </p:nvGrpSpPr>
            <p:grpSpPr>
              <a:xfrm>
                <a:off x="6444208" y="5032281"/>
                <a:ext cx="2328626" cy="153888"/>
                <a:chOff x="6444208" y="5079185"/>
                <a:chExt cx="2328626" cy="153888"/>
              </a:xfrm>
            </p:grpSpPr>
            <p:sp>
              <p:nvSpPr>
                <p:cNvPr id="73" name="TextBox 72"/>
                <p:cNvSpPr txBox="1"/>
                <p:nvPr/>
              </p:nvSpPr>
              <p:spPr>
                <a:xfrm>
                  <a:off x="7020272" y="5079185"/>
                  <a:ext cx="1752562" cy="153888"/>
                </a:xfrm>
                <a:prstGeom prst="rect">
                  <a:avLst/>
                </a:prstGeom>
                <a:noFill/>
              </p:spPr>
              <p:txBody>
                <a:bodyPr wrap="square" lIns="0" tIns="0" rIns="0" bIns="0" rtlCol="0">
                  <a:spAutoFit/>
                </a:bodyPr>
                <a:lstStyle/>
                <a:p>
                  <a:r>
                    <a:rPr lang="de-CH" sz="1000" dirty="0" err="1" smtClean="0"/>
                    <a:t>Unknown</a:t>
                  </a:r>
                  <a:r>
                    <a:rPr lang="de-CH" sz="1000" dirty="0" smtClean="0"/>
                    <a:t> </a:t>
                  </a:r>
                  <a:r>
                    <a:rPr lang="de-CH" sz="1000" dirty="0" err="1" smtClean="0"/>
                    <a:t>percentages</a:t>
                  </a:r>
                  <a:endParaRPr lang="en-GB" sz="1000" dirty="0"/>
                </a:p>
              </p:txBody>
            </p:sp>
            <p:cxnSp>
              <p:nvCxnSpPr>
                <p:cNvPr id="105" name="Straight Arrow Connector 104"/>
                <p:cNvCxnSpPr/>
                <p:nvPr/>
              </p:nvCxnSpPr>
              <p:spPr>
                <a:xfrm>
                  <a:off x="6444208" y="5156129"/>
                  <a:ext cx="504000" cy="0"/>
                </a:xfrm>
                <a:prstGeom prst="straightConnector1">
                  <a:avLst/>
                </a:prstGeom>
                <a:ln w="12700">
                  <a:solidFill>
                    <a:schemeClr val="bg1">
                      <a:lumMod val="50000"/>
                    </a:schemeClr>
                  </a:solidFill>
                  <a:tailEnd type="arrow"/>
                </a:ln>
              </p:spPr>
              <p:style>
                <a:lnRef idx="2">
                  <a:schemeClr val="accent3"/>
                </a:lnRef>
                <a:fillRef idx="0">
                  <a:schemeClr val="accent3"/>
                </a:fillRef>
                <a:effectRef idx="1">
                  <a:schemeClr val="accent3"/>
                </a:effectRef>
                <a:fontRef idx="minor">
                  <a:schemeClr val="tx1"/>
                </a:fontRef>
              </p:style>
            </p:cxnSp>
            <p:sp>
              <p:nvSpPr>
                <p:cNvPr id="106" name="Oval 105"/>
                <p:cNvSpPr/>
                <p:nvPr/>
              </p:nvSpPr>
              <p:spPr>
                <a:xfrm>
                  <a:off x="6588192" y="5084129"/>
                  <a:ext cx="216000" cy="144000"/>
                </a:xfrm>
                <a:prstGeom prst="ellipse">
                  <a:avLst/>
                </a:prstGeom>
                <a:solidFill>
                  <a:schemeClr val="bg1">
                    <a:lumMod val="75000"/>
                  </a:schemeClr>
                </a:solidFill>
                <a:ln w="12700">
                  <a:solidFill>
                    <a:schemeClr val="bg1">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sz="1050" dirty="0">
                    <a:solidFill>
                      <a:srgbClr val="92D050"/>
                    </a:solidFill>
                  </a:endParaRPr>
                </a:p>
              </p:txBody>
            </p:sp>
          </p:grpSp>
          <p:grpSp>
            <p:nvGrpSpPr>
              <p:cNvPr id="24" name="Group 23"/>
              <p:cNvGrpSpPr/>
              <p:nvPr/>
            </p:nvGrpSpPr>
            <p:grpSpPr>
              <a:xfrm>
                <a:off x="6444208" y="5252128"/>
                <a:ext cx="2328626" cy="153888"/>
                <a:chOff x="6444208" y="5301208"/>
                <a:chExt cx="2328626" cy="153888"/>
              </a:xfrm>
            </p:grpSpPr>
            <p:sp>
              <p:nvSpPr>
                <p:cNvPr id="74" name="TextBox 73"/>
                <p:cNvSpPr txBox="1"/>
                <p:nvPr/>
              </p:nvSpPr>
              <p:spPr>
                <a:xfrm>
                  <a:off x="7020272" y="5301208"/>
                  <a:ext cx="1752562" cy="153888"/>
                </a:xfrm>
                <a:prstGeom prst="rect">
                  <a:avLst/>
                </a:prstGeom>
                <a:noFill/>
              </p:spPr>
              <p:txBody>
                <a:bodyPr wrap="square" lIns="0" tIns="0" rIns="0" bIns="0" rtlCol="0">
                  <a:spAutoFit/>
                </a:bodyPr>
                <a:lstStyle/>
                <a:p>
                  <a:r>
                    <a:rPr lang="de-CH" sz="1000" dirty="0" err="1"/>
                    <a:t>r</a:t>
                  </a:r>
                  <a:r>
                    <a:rPr lang="de-CH" sz="1000" dirty="0" err="1" smtClean="0"/>
                    <a:t>elationships</a:t>
                  </a:r>
                  <a:r>
                    <a:rPr lang="de-CH" sz="1000" dirty="0" smtClean="0"/>
                    <a:t> not </a:t>
                  </a:r>
                  <a:r>
                    <a:rPr lang="de-CH" sz="1000" dirty="0" err="1" smtClean="0"/>
                    <a:t>clear</a:t>
                  </a:r>
                  <a:endParaRPr lang="en-GB" sz="1000" dirty="0"/>
                </a:p>
              </p:txBody>
            </p:sp>
            <p:cxnSp>
              <p:nvCxnSpPr>
                <p:cNvPr id="108" name="Straight Arrow Connector 107"/>
                <p:cNvCxnSpPr/>
                <p:nvPr/>
              </p:nvCxnSpPr>
              <p:spPr>
                <a:xfrm>
                  <a:off x="6444208" y="5378152"/>
                  <a:ext cx="504000" cy="0"/>
                </a:xfrm>
                <a:prstGeom prst="straightConnector1">
                  <a:avLst/>
                </a:prstGeom>
                <a:ln w="12700">
                  <a:solidFill>
                    <a:schemeClr val="bg1">
                      <a:lumMod val="50000"/>
                    </a:schemeClr>
                  </a:solidFill>
                  <a:prstDash val="lgDash"/>
                  <a:tailEnd type="arrow"/>
                </a:ln>
              </p:spPr>
              <p:style>
                <a:lnRef idx="2">
                  <a:schemeClr val="accent3"/>
                </a:lnRef>
                <a:fillRef idx="0">
                  <a:schemeClr val="accent3"/>
                </a:fillRef>
                <a:effectRef idx="1">
                  <a:schemeClr val="accent3"/>
                </a:effectRef>
                <a:fontRef idx="minor">
                  <a:schemeClr val="tx1"/>
                </a:fontRef>
              </p:style>
            </p:cxnSp>
          </p:grpSp>
        </p:grpSp>
        <p:sp>
          <p:nvSpPr>
            <p:cNvPr id="30" name="TextBox 29"/>
            <p:cNvSpPr txBox="1"/>
            <p:nvPr/>
          </p:nvSpPr>
          <p:spPr>
            <a:xfrm>
              <a:off x="5950783" y="3881485"/>
              <a:ext cx="1141160" cy="261610"/>
            </a:xfrm>
            <a:prstGeom prst="rect">
              <a:avLst/>
            </a:prstGeom>
            <a:noFill/>
          </p:spPr>
          <p:txBody>
            <a:bodyPr wrap="square" rtlCol="0">
              <a:spAutoFit/>
            </a:bodyPr>
            <a:lstStyle/>
            <a:p>
              <a:r>
                <a:rPr lang="de-CH" sz="1100" dirty="0" smtClean="0"/>
                <a:t>Legend:</a:t>
              </a:r>
              <a:endParaRPr lang="en-GB" sz="1100" dirty="0"/>
            </a:p>
          </p:txBody>
        </p:sp>
      </p:grpSp>
      <p:cxnSp>
        <p:nvCxnSpPr>
          <p:cNvPr id="126" name="Straight Arrow Connector 125"/>
          <p:cNvCxnSpPr/>
          <p:nvPr/>
        </p:nvCxnSpPr>
        <p:spPr>
          <a:xfrm rot="16200000">
            <a:off x="3887936" y="1151944"/>
            <a:ext cx="216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7" name="Straight Connector 126"/>
          <p:cNvCxnSpPr/>
          <p:nvPr/>
        </p:nvCxnSpPr>
        <p:spPr>
          <a:xfrm>
            <a:off x="972408" y="1268760"/>
            <a:ext cx="7056000" cy="0"/>
          </a:xfrm>
          <a:prstGeom prst="line">
            <a:avLst/>
          </a:prstGeom>
          <a:ln/>
        </p:spPr>
        <p:style>
          <a:lnRef idx="1">
            <a:schemeClr val="dk1"/>
          </a:lnRef>
          <a:fillRef idx="0">
            <a:schemeClr val="dk1"/>
          </a:fillRef>
          <a:effectRef idx="0">
            <a:schemeClr val="dk1"/>
          </a:effectRef>
          <a:fontRef idx="minor">
            <a:schemeClr val="tx1"/>
          </a:fontRef>
        </p:style>
      </p:cxnSp>
      <p:cxnSp>
        <p:nvCxnSpPr>
          <p:cNvPr id="133" name="Straight Arrow Connector 132"/>
          <p:cNvCxnSpPr/>
          <p:nvPr/>
        </p:nvCxnSpPr>
        <p:spPr>
          <a:xfrm rot="16200000">
            <a:off x="4407589" y="5265280"/>
            <a:ext cx="1008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4" name="Straight Arrow Connector 133"/>
          <p:cNvCxnSpPr/>
          <p:nvPr/>
        </p:nvCxnSpPr>
        <p:spPr>
          <a:xfrm flipV="1">
            <a:off x="4067944" y="4761280"/>
            <a:ext cx="0" cy="124693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9" name="Straight Arrow Connector 138"/>
          <p:cNvCxnSpPr/>
          <p:nvPr/>
        </p:nvCxnSpPr>
        <p:spPr>
          <a:xfrm rot="10800000">
            <a:off x="3347865" y="2924943"/>
            <a:ext cx="288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0" name="Straight Connector 139"/>
          <p:cNvCxnSpPr/>
          <p:nvPr/>
        </p:nvCxnSpPr>
        <p:spPr>
          <a:xfrm>
            <a:off x="3707904" y="4365104"/>
            <a:ext cx="216000" cy="0"/>
          </a:xfrm>
          <a:prstGeom prst="line">
            <a:avLst/>
          </a:prstGeom>
          <a:ln/>
        </p:spPr>
        <p:style>
          <a:lnRef idx="1">
            <a:schemeClr val="dk1"/>
          </a:lnRef>
          <a:fillRef idx="0">
            <a:schemeClr val="dk1"/>
          </a:fillRef>
          <a:effectRef idx="0">
            <a:schemeClr val="dk1"/>
          </a:effectRef>
          <a:fontRef idx="minor">
            <a:schemeClr val="tx1"/>
          </a:fontRef>
        </p:style>
      </p:cxnSp>
      <p:cxnSp>
        <p:nvCxnSpPr>
          <p:cNvPr id="141" name="Straight Connector 140"/>
          <p:cNvCxnSpPr/>
          <p:nvPr/>
        </p:nvCxnSpPr>
        <p:spPr>
          <a:xfrm flipV="1">
            <a:off x="3635896" y="2925128"/>
            <a:ext cx="5" cy="1656000"/>
          </a:xfrm>
          <a:prstGeom prst="line">
            <a:avLst/>
          </a:prstGeom>
          <a:ln/>
        </p:spPr>
        <p:style>
          <a:lnRef idx="1">
            <a:schemeClr val="dk1"/>
          </a:lnRef>
          <a:fillRef idx="0">
            <a:schemeClr val="dk1"/>
          </a:fillRef>
          <a:effectRef idx="0">
            <a:schemeClr val="dk1"/>
          </a:effectRef>
          <a:fontRef idx="minor">
            <a:schemeClr val="tx1"/>
          </a:fontRef>
        </p:style>
      </p:cxnSp>
      <p:cxnSp>
        <p:nvCxnSpPr>
          <p:cNvPr id="143" name="Straight Arrow Connector 142"/>
          <p:cNvCxnSpPr/>
          <p:nvPr/>
        </p:nvCxnSpPr>
        <p:spPr>
          <a:xfrm rot="10800000" flipH="1">
            <a:off x="3707897" y="2996951"/>
            <a:ext cx="252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4" name="Straight Connector 143"/>
          <p:cNvCxnSpPr/>
          <p:nvPr/>
        </p:nvCxnSpPr>
        <p:spPr>
          <a:xfrm>
            <a:off x="3563888" y="4581128"/>
            <a:ext cx="72000" cy="0"/>
          </a:xfrm>
          <a:prstGeom prst="line">
            <a:avLst/>
          </a:prstGeom>
          <a:ln/>
        </p:spPr>
        <p:style>
          <a:lnRef idx="1">
            <a:schemeClr val="dk1"/>
          </a:lnRef>
          <a:fillRef idx="0">
            <a:schemeClr val="dk1"/>
          </a:fillRef>
          <a:effectRef idx="0">
            <a:schemeClr val="dk1"/>
          </a:effectRef>
          <a:fontRef idx="minor">
            <a:schemeClr val="tx1"/>
          </a:fontRef>
        </p:style>
      </p:cxnSp>
      <p:cxnSp>
        <p:nvCxnSpPr>
          <p:cNvPr id="146" name="Straight Connector 145"/>
          <p:cNvCxnSpPr/>
          <p:nvPr/>
        </p:nvCxnSpPr>
        <p:spPr>
          <a:xfrm flipV="1">
            <a:off x="3707904" y="3005336"/>
            <a:ext cx="5" cy="1440000"/>
          </a:xfrm>
          <a:prstGeom prst="line">
            <a:avLst/>
          </a:prstGeom>
          <a:ln/>
        </p:spPr>
        <p:style>
          <a:lnRef idx="1">
            <a:schemeClr val="dk1"/>
          </a:lnRef>
          <a:fillRef idx="0">
            <a:schemeClr val="dk1"/>
          </a:fillRef>
          <a:effectRef idx="0">
            <a:schemeClr val="dk1"/>
          </a:effectRef>
          <a:fontRef idx="minor">
            <a:schemeClr val="tx1"/>
          </a:fontRef>
        </p:style>
      </p:cxnSp>
      <p:cxnSp>
        <p:nvCxnSpPr>
          <p:cNvPr id="147" name="Straight Connector 146"/>
          <p:cNvCxnSpPr/>
          <p:nvPr/>
        </p:nvCxnSpPr>
        <p:spPr>
          <a:xfrm>
            <a:off x="3635896" y="4509120"/>
            <a:ext cx="288000" cy="0"/>
          </a:xfrm>
          <a:prstGeom prst="line">
            <a:avLst/>
          </a:prstGeom>
          <a:ln/>
        </p:spPr>
        <p:style>
          <a:lnRef idx="1">
            <a:schemeClr val="dk1"/>
          </a:lnRef>
          <a:fillRef idx="0">
            <a:schemeClr val="dk1"/>
          </a:fillRef>
          <a:effectRef idx="0">
            <a:schemeClr val="dk1"/>
          </a:effectRef>
          <a:fontRef idx="minor">
            <a:schemeClr val="tx1"/>
          </a:fontRef>
        </p:style>
      </p:cxnSp>
      <p:cxnSp>
        <p:nvCxnSpPr>
          <p:cNvPr id="148" name="Straight Connector 147"/>
          <p:cNvCxnSpPr/>
          <p:nvPr/>
        </p:nvCxnSpPr>
        <p:spPr>
          <a:xfrm>
            <a:off x="3563888" y="4437112"/>
            <a:ext cx="144000" cy="0"/>
          </a:xfrm>
          <a:prstGeom prst="line">
            <a:avLst/>
          </a:prstGeom>
          <a:ln/>
        </p:spPr>
        <p:style>
          <a:lnRef idx="1">
            <a:schemeClr val="dk1"/>
          </a:lnRef>
          <a:fillRef idx="0">
            <a:schemeClr val="dk1"/>
          </a:fillRef>
          <a:effectRef idx="0">
            <a:schemeClr val="dk1"/>
          </a:effectRef>
          <a:fontRef idx="minor">
            <a:schemeClr val="tx1"/>
          </a:fontRef>
        </p:style>
      </p:cxnSp>
      <p:cxnSp>
        <p:nvCxnSpPr>
          <p:cNvPr id="136" name="Straight Arrow Connector 135"/>
          <p:cNvCxnSpPr/>
          <p:nvPr/>
        </p:nvCxnSpPr>
        <p:spPr>
          <a:xfrm rot="10800000">
            <a:off x="3331184" y="2780927"/>
            <a:ext cx="612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2" name="Straight Arrow Connector 141"/>
          <p:cNvCxnSpPr/>
          <p:nvPr/>
        </p:nvCxnSpPr>
        <p:spPr>
          <a:xfrm rot="10800000">
            <a:off x="2195736" y="836713"/>
            <a:ext cx="972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5" name="Cloud 34"/>
          <p:cNvSpPr/>
          <p:nvPr/>
        </p:nvSpPr>
        <p:spPr>
          <a:xfrm>
            <a:off x="5596203" y="247993"/>
            <a:ext cx="794636" cy="516671"/>
          </a:xfrm>
          <a:prstGeom prst="cloud">
            <a:avLst/>
          </a:prstGeom>
          <a:noFill/>
          <a:ln w="1270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100" dirty="0" smtClean="0">
                <a:solidFill>
                  <a:srgbClr val="00B050"/>
                </a:solidFill>
              </a:rPr>
              <a:t>GLC</a:t>
            </a:r>
            <a:endParaRPr lang="en-GB" sz="1100" dirty="0">
              <a:solidFill>
                <a:srgbClr val="00B050"/>
              </a:solidFill>
            </a:endParaRPr>
          </a:p>
        </p:txBody>
      </p:sp>
      <p:sp>
        <p:nvSpPr>
          <p:cNvPr id="32" name="TextBox 31"/>
          <p:cNvSpPr txBox="1"/>
          <p:nvPr/>
        </p:nvSpPr>
        <p:spPr>
          <a:xfrm>
            <a:off x="6672680" y="404664"/>
            <a:ext cx="2184544" cy="523220"/>
          </a:xfrm>
          <a:prstGeom prst="rect">
            <a:avLst/>
          </a:prstGeom>
          <a:noFill/>
        </p:spPr>
        <p:txBody>
          <a:bodyPr wrap="square" rtlCol="0">
            <a:spAutoFit/>
          </a:bodyPr>
          <a:lstStyle/>
          <a:p>
            <a:pPr algn="r"/>
            <a:r>
              <a:rPr lang="de-CH" sz="1400" dirty="0" smtClean="0"/>
              <a:t>Implementation Mapping </a:t>
            </a:r>
          </a:p>
          <a:p>
            <a:pPr algn="r"/>
            <a:r>
              <a:rPr lang="de-CH" sz="1400" dirty="0" smtClean="0"/>
              <a:t>STP TB NFM </a:t>
            </a:r>
            <a:endParaRPr lang="en-GB" sz="1400" dirty="0"/>
          </a:p>
        </p:txBody>
      </p:sp>
      <p:cxnSp>
        <p:nvCxnSpPr>
          <p:cNvPr id="39" name="Straight Connector 38"/>
          <p:cNvCxnSpPr/>
          <p:nvPr/>
        </p:nvCxnSpPr>
        <p:spPr>
          <a:xfrm>
            <a:off x="3943184" y="4722388"/>
            <a:ext cx="0" cy="140787"/>
          </a:xfrm>
          <a:prstGeom prst="line">
            <a:avLst/>
          </a:prstGeom>
        </p:spPr>
        <p:style>
          <a:lnRef idx="3">
            <a:schemeClr val="dk1"/>
          </a:lnRef>
          <a:fillRef idx="0">
            <a:schemeClr val="dk1"/>
          </a:fillRef>
          <a:effectRef idx="2">
            <a:schemeClr val="dk1"/>
          </a:effectRef>
          <a:fontRef idx="minor">
            <a:schemeClr val="tx1"/>
          </a:fontRef>
        </p:style>
      </p:cxnSp>
      <p:cxnSp>
        <p:nvCxnSpPr>
          <p:cNvPr id="41" name="Straight Connector 40"/>
          <p:cNvCxnSpPr/>
          <p:nvPr/>
        </p:nvCxnSpPr>
        <p:spPr>
          <a:xfrm flipH="1">
            <a:off x="971595" y="4863175"/>
            <a:ext cx="2971596" cy="0"/>
          </a:xfrm>
          <a:prstGeom prst="line">
            <a:avLst/>
          </a:prstGeom>
        </p:spPr>
        <p:style>
          <a:lnRef idx="3">
            <a:schemeClr val="dk1"/>
          </a:lnRef>
          <a:fillRef idx="0">
            <a:schemeClr val="dk1"/>
          </a:fillRef>
          <a:effectRef idx="2">
            <a:schemeClr val="dk1"/>
          </a:effectRef>
          <a:fontRef idx="minor">
            <a:schemeClr val="tx1"/>
          </a:fontRef>
        </p:style>
      </p:cxnSp>
      <p:cxnSp>
        <p:nvCxnSpPr>
          <p:cNvPr id="44" name="Straight Connector 43"/>
          <p:cNvCxnSpPr/>
          <p:nvPr/>
        </p:nvCxnSpPr>
        <p:spPr>
          <a:xfrm>
            <a:off x="1187624" y="2762881"/>
            <a:ext cx="0" cy="115329"/>
          </a:xfrm>
          <a:prstGeom prst="line">
            <a:avLst/>
          </a:prstGeom>
        </p:spPr>
        <p:style>
          <a:lnRef idx="3">
            <a:schemeClr val="dk1"/>
          </a:lnRef>
          <a:fillRef idx="0">
            <a:schemeClr val="dk1"/>
          </a:fillRef>
          <a:effectRef idx="2">
            <a:schemeClr val="dk1"/>
          </a:effectRef>
          <a:fontRef idx="minor">
            <a:schemeClr val="tx1"/>
          </a:fontRef>
        </p:style>
      </p:cxnSp>
      <p:cxnSp>
        <p:nvCxnSpPr>
          <p:cNvPr id="46" name="Straight Arrow Connector 45"/>
          <p:cNvCxnSpPr/>
          <p:nvPr/>
        </p:nvCxnSpPr>
        <p:spPr>
          <a:xfrm>
            <a:off x="1187624" y="2878210"/>
            <a:ext cx="103294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4" name="Straight Arrow Connector 163"/>
          <p:cNvCxnSpPr>
            <a:stCxn id="27" idx="3"/>
            <a:endCxn id="28" idx="1"/>
          </p:cNvCxnSpPr>
          <p:nvPr/>
        </p:nvCxnSpPr>
        <p:spPr>
          <a:xfrm>
            <a:off x="3779792" y="6021312"/>
            <a:ext cx="108892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73" name="Straight Connector 172"/>
          <p:cNvCxnSpPr/>
          <p:nvPr/>
        </p:nvCxnSpPr>
        <p:spPr>
          <a:xfrm>
            <a:off x="3115536" y="3166210"/>
            <a:ext cx="4852414" cy="0"/>
          </a:xfrm>
          <a:prstGeom prst="line">
            <a:avLst/>
          </a:prstGeom>
        </p:spPr>
        <p:style>
          <a:lnRef idx="3">
            <a:schemeClr val="dk1"/>
          </a:lnRef>
          <a:fillRef idx="0">
            <a:schemeClr val="dk1"/>
          </a:fillRef>
          <a:effectRef idx="2">
            <a:schemeClr val="dk1"/>
          </a:effectRef>
          <a:fontRef idx="minor">
            <a:schemeClr val="tx1"/>
          </a:fontRef>
        </p:style>
      </p:cxnSp>
      <p:cxnSp>
        <p:nvCxnSpPr>
          <p:cNvPr id="175" name="Straight Arrow Connector 174"/>
          <p:cNvCxnSpPr/>
          <p:nvPr/>
        </p:nvCxnSpPr>
        <p:spPr>
          <a:xfrm>
            <a:off x="6231956" y="2713693"/>
            <a:ext cx="4909" cy="45251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79" name="Straight Arrow Connector 178"/>
          <p:cNvCxnSpPr>
            <a:stCxn id="8" idx="2"/>
          </p:cNvCxnSpPr>
          <p:nvPr/>
        </p:nvCxnSpPr>
        <p:spPr>
          <a:xfrm flipH="1">
            <a:off x="7955616" y="2734170"/>
            <a:ext cx="12334" cy="43204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6" name="Straight Arrow Connector 185"/>
          <p:cNvCxnSpPr/>
          <p:nvPr/>
        </p:nvCxnSpPr>
        <p:spPr>
          <a:xfrm flipV="1">
            <a:off x="3115536" y="3042483"/>
            <a:ext cx="4499" cy="12372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4860032" y="1797887"/>
            <a:ext cx="2904920"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7764952" y="1797887"/>
            <a:ext cx="0" cy="49814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37" name="Oval 136"/>
          <p:cNvSpPr/>
          <p:nvPr/>
        </p:nvSpPr>
        <p:spPr>
          <a:xfrm>
            <a:off x="7512167" y="1856784"/>
            <a:ext cx="504000" cy="360000"/>
          </a:xfrm>
          <a:prstGeom prst="ellipse">
            <a:avLst/>
          </a:prstGeom>
          <a:ln w="12700"/>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CH" sz="1050" dirty="0">
                <a:solidFill>
                  <a:srgbClr val="FF0000"/>
                </a:solidFill>
              </a:rPr>
              <a:t>1</a:t>
            </a:r>
            <a:r>
              <a:rPr lang="de-CH" sz="1050" dirty="0" smtClean="0">
                <a:solidFill>
                  <a:srgbClr val="FF0000"/>
                </a:solidFill>
              </a:rPr>
              <a:t>%</a:t>
            </a:r>
            <a:endParaRPr lang="en-GB" sz="1050" dirty="0">
              <a:solidFill>
                <a:srgbClr val="FF0000"/>
              </a:solidFill>
            </a:endParaRPr>
          </a:p>
        </p:txBody>
      </p:sp>
    </p:spTree>
    <p:extLst>
      <p:ext uri="{BB962C8B-B14F-4D97-AF65-F5344CB8AC3E}">
        <p14:creationId xmlns:p14="http://schemas.microsoft.com/office/powerpoint/2010/main" val="534594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2" name="Straight Connector 131"/>
          <p:cNvCxnSpPr/>
          <p:nvPr/>
        </p:nvCxnSpPr>
        <p:spPr>
          <a:xfrm flipV="1">
            <a:off x="4427979" y="1268760"/>
            <a:ext cx="5" cy="1404000"/>
          </a:xfrm>
          <a:prstGeom prst="line">
            <a:avLst/>
          </a:prstGeom>
          <a:ln>
            <a:tailEnd type="arrow"/>
          </a:ln>
        </p:spPr>
        <p:style>
          <a:lnRef idx="1">
            <a:schemeClr val="dk1"/>
          </a:lnRef>
          <a:fillRef idx="0">
            <a:schemeClr val="dk1"/>
          </a:fillRef>
          <a:effectRef idx="0">
            <a:schemeClr val="dk1"/>
          </a:effectRef>
          <a:fontRef idx="minor">
            <a:schemeClr val="tx1"/>
          </a:fontRef>
        </p:style>
      </p:cxnSp>
      <p:cxnSp>
        <p:nvCxnSpPr>
          <p:cNvPr id="131" name="Straight Connector 130"/>
          <p:cNvCxnSpPr/>
          <p:nvPr/>
        </p:nvCxnSpPr>
        <p:spPr>
          <a:xfrm flipV="1">
            <a:off x="2699792" y="1268760"/>
            <a:ext cx="5" cy="1404000"/>
          </a:xfrm>
          <a:prstGeom prst="line">
            <a:avLst/>
          </a:prstGeom>
          <a:ln>
            <a:tailEnd type="arrow"/>
          </a:ln>
        </p:spPr>
        <p:style>
          <a:lnRef idx="1">
            <a:schemeClr val="dk1"/>
          </a:lnRef>
          <a:fillRef idx="0">
            <a:schemeClr val="dk1"/>
          </a:fillRef>
          <a:effectRef idx="0">
            <a:schemeClr val="dk1"/>
          </a:effectRef>
          <a:fontRef idx="minor">
            <a:schemeClr val="tx1"/>
          </a:fontRef>
        </p:style>
      </p:cxnSp>
      <p:cxnSp>
        <p:nvCxnSpPr>
          <p:cNvPr id="130" name="Straight Connector 129"/>
          <p:cNvCxnSpPr/>
          <p:nvPr/>
        </p:nvCxnSpPr>
        <p:spPr>
          <a:xfrm flipV="1">
            <a:off x="8028379" y="1268760"/>
            <a:ext cx="5" cy="1044000"/>
          </a:xfrm>
          <a:prstGeom prst="line">
            <a:avLst/>
          </a:prstGeom>
          <a:ln>
            <a:tailEnd type="arrow"/>
          </a:ln>
        </p:spPr>
        <p:style>
          <a:lnRef idx="1">
            <a:schemeClr val="dk1"/>
          </a:lnRef>
          <a:fillRef idx="0">
            <a:schemeClr val="dk1"/>
          </a:fillRef>
          <a:effectRef idx="0">
            <a:schemeClr val="dk1"/>
          </a:effectRef>
          <a:fontRef idx="minor">
            <a:schemeClr val="tx1"/>
          </a:fontRef>
        </p:style>
      </p:cxnSp>
      <p:cxnSp>
        <p:nvCxnSpPr>
          <p:cNvPr id="129" name="Straight Connector 128"/>
          <p:cNvCxnSpPr/>
          <p:nvPr/>
        </p:nvCxnSpPr>
        <p:spPr>
          <a:xfrm flipV="1">
            <a:off x="6156176" y="1268760"/>
            <a:ext cx="5" cy="1044000"/>
          </a:xfrm>
          <a:prstGeom prst="line">
            <a:avLst/>
          </a:prstGeom>
          <a:ln>
            <a:tailEnd type="arrow"/>
          </a:ln>
        </p:spPr>
        <p:style>
          <a:lnRef idx="1">
            <a:schemeClr val="dk1"/>
          </a:lnRef>
          <a:fillRef idx="0">
            <a:schemeClr val="dk1"/>
          </a:fillRef>
          <a:effectRef idx="0">
            <a:schemeClr val="dk1"/>
          </a:effectRef>
          <a:fontRef idx="minor">
            <a:schemeClr val="tx1"/>
          </a:fontRef>
        </p:style>
      </p:cxnSp>
      <p:cxnSp>
        <p:nvCxnSpPr>
          <p:cNvPr id="128" name="Straight Connector 127"/>
          <p:cNvCxnSpPr/>
          <p:nvPr/>
        </p:nvCxnSpPr>
        <p:spPr>
          <a:xfrm flipV="1">
            <a:off x="971595" y="1268760"/>
            <a:ext cx="5" cy="1044000"/>
          </a:xfrm>
          <a:prstGeom prst="line">
            <a:avLst/>
          </a:prstGeom>
          <a:ln>
            <a:tailEnd type="arrow"/>
          </a:ln>
        </p:spPr>
        <p:style>
          <a:lnRef idx="1">
            <a:schemeClr val="dk1"/>
          </a:lnRef>
          <a:fillRef idx="0">
            <a:schemeClr val="dk1"/>
          </a:fillRef>
          <a:effectRef idx="0">
            <a:schemeClr val="dk1"/>
          </a:effectRef>
          <a:fontRef idx="minor">
            <a:schemeClr val="tx1"/>
          </a:fontRef>
        </p:style>
      </p:cxnSp>
      <p:cxnSp>
        <p:nvCxnSpPr>
          <p:cNvPr id="100" name="Straight Arrow Connector 99"/>
          <p:cNvCxnSpPr/>
          <p:nvPr/>
        </p:nvCxnSpPr>
        <p:spPr>
          <a:xfrm flipV="1">
            <a:off x="971595" y="2817305"/>
            <a:ext cx="5" cy="204587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 name="Rectangle 3"/>
          <p:cNvSpPr/>
          <p:nvPr/>
        </p:nvSpPr>
        <p:spPr>
          <a:xfrm>
            <a:off x="3203848" y="404664"/>
            <a:ext cx="1800000" cy="612000"/>
          </a:xfrm>
          <a:prstGeom prst="rect">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de-CH" dirty="0" smtClean="0">
                <a:solidFill>
                  <a:schemeClr val="bg1"/>
                </a:solidFill>
              </a:rPr>
              <a:t>UNDP</a:t>
            </a:r>
            <a:endParaRPr lang="en-GB" dirty="0">
              <a:solidFill>
                <a:schemeClr val="bg1"/>
              </a:solidFill>
            </a:endParaRPr>
          </a:p>
        </p:txBody>
      </p:sp>
      <p:sp>
        <p:nvSpPr>
          <p:cNvPr id="5" name="Rectangle 4"/>
          <p:cNvSpPr/>
          <p:nvPr/>
        </p:nvSpPr>
        <p:spPr>
          <a:xfrm>
            <a:off x="503613" y="2302170"/>
            <a:ext cx="1080000" cy="4320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de-CH" sz="1600" dirty="0" smtClean="0">
                <a:solidFill>
                  <a:schemeClr val="bg1"/>
                </a:solidFill>
              </a:rPr>
              <a:t>Zatona Adil</a:t>
            </a:r>
            <a:endParaRPr lang="en-GB" sz="1600" dirty="0">
              <a:solidFill>
                <a:schemeClr val="bg1"/>
              </a:solidFill>
            </a:endParaRPr>
          </a:p>
        </p:txBody>
      </p:sp>
      <p:sp>
        <p:nvSpPr>
          <p:cNvPr id="6" name="Rectangle 5"/>
          <p:cNvSpPr/>
          <p:nvPr/>
        </p:nvSpPr>
        <p:spPr>
          <a:xfrm>
            <a:off x="2234697" y="2662210"/>
            <a:ext cx="1080000" cy="43200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de-CH" sz="1400" dirty="0" smtClean="0">
                <a:solidFill>
                  <a:schemeClr val="bg1"/>
                </a:solidFill>
              </a:rPr>
              <a:t>CNE/ PNLT</a:t>
            </a:r>
            <a:endParaRPr lang="en-GB" sz="1400" dirty="0">
              <a:solidFill>
                <a:schemeClr val="bg1"/>
              </a:solidFill>
            </a:endParaRPr>
          </a:p>
        </p:txBody>
      </p:sp>
      <p:sp>
        <p:nvSpPr>
          <p:cNvPr id="7" name="Rectangle 6"/>
          <p:cNvSpPr/>
          <p:nvPr/>
        </p:nvSpPr>
        <p:spPr>
          <a:xfrm>
            <a:off x="3965781" y="2662210"/>
            <a:ext cx="1080000" cy="43200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de-CH" sz="1400" dirty="0" smtClean="0">
                <a:solidFill>
                  <a:schemeClr val="bg1"/>
                </a:solidFill>
              </a:rPr>
              <a:t>FNM</a:t>
            </a:r>
            <a:endParaRPr lang="en-GB" sz="1400" dirty="0">
              <a:solidFill>
                <a:schemeClr val="bg1"/>
              </a:solidFill>
            </a:endParaRPr>
          </a:p>
        </p:txBody>
      </p:sp>
      <p:sp>
        <p:nvSpPr>
          <p:cNvPr id="8" name="Rectangle 7"/>
          <p:cNvSpPr/>
          <p:nvPr/>
        </p:nvSpPr>
        <p:spPr>
          <a:xfrm>
            <a:off x="7427950" y="2302170"/>
            <a:ext cx="1080000" cy="43200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de-CH" sz="1400" dirty="0" smtClean="0">
                <a:solidFill>
                  <a:schemeClr val="bg1"/>
                </a:solidFill>
              </a:rPr>
              <a:t>ICVSM</a:t>
            </a:r>
            <a:endParaRPr lang="en-GB" sz="1400" dirty="0">
              <a:solidFill>
                <a:schemeClr val="bg1"/>
              </a:solidFill>
            </a:endParaRPr>
          </a:p>
        </p:txBody>
      </p:sp>
      <p:sp>
        <p:nvSpPr>
          <p:cNvPr id="9" name="Rectangle 8"/>
          <p:cNvSpPr/>
          <p:nvPr/>
        </p:nvSpPr>
        <p:spPr>
          <a:xfrm>
            <a:off x="5696865" y="2302170"/>
            <a:ext cx="1080000" cy="43200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de-CH" sz="1400" dirty="0" smtClean="0">
                <a:solidFill>
                  <a:schemeClr val="bg1"/>
                </a:solidFill>
              </a:rPr>
              <a:t>CNES</a:t>
            </a:r>
            <a:endParaRPr lang="en-GB" sz="1400" dirty="0">
              <a:solidFill>
                <a:schemeClr val="bg1"/>
              </a:solidFill>
            </a:endParaRPr>
          </a:p>
        </p:txBody>
      </p:sp>
      <p:cxnSp>
        <p:nvCxnSpPr>
          <p:cNvPr id="10" name="Straight Arrow Connector 9"/>
          <p:cNvCxnSpPr/>
          <p:nvPr/>
        </p:nvCxnSpPr>
        <p:spPr>
          <a:xfrm>
            <a:off x="1043613" y="1438026"/>
            <a:ext cx="0" cy="840778"/>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cxnSp>
        <p:nvCxnSpPr>
          <p:cNvPr id="11" name="Straight Connector 10"/>
          <p:cNvCxnSpPr/>
          <p:nvPr/>
        </p:nvCxnSpPr>
        <p:spPr>
          <a:xfrm>
            <a:off x="1043608" y="1438026"/>
            <a:ext cx="7056000" cy="0"/>
          </a:xfrm>
          <a:prstGeom prst="line">
            <a:avLst/>
          </a:prstGeom>
          <a:ln w="12700"/>
        </p:spPr>
        <p:style>
          <a:lnRef idx="2">
            <a:schemeClr val="accent3"/>
          </a:lnRef>
          <a:fillRef idx="0">
            <a:schemeClr val="accent3"/>
          </a:fillRef>
          <a:effectRef idx="1">
            <a:schemeClr val="accent3"/>
          </a:effectRef>
          <a:fontRef idx="minor">
            <a:schemeClr val="tx1"/>
          </a:fontRef>
        </p:style>
      </p:cxnSp>
      <p:cxnSp>
        <p:nvCxnSpPr>
          <p:cNvPr id="12" name="Straight Arrow Connector 11"/>
          <p:cNvCxnSpPr/>
          <p:nvPr/>
        </p:nvCxnSpPr>
        <p:spPr>
          <a:xfrm>
            <a:off x="2768974" y="1438026"/>
            <a:ext cx="0" cy="1224000"/>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cxnSp>
        <p:nvCxnSpPr>
          <p:cNvPr id="13" name="Straight Connector 12"/>
          <p:cNvCxnSpPr/>
          <p:nvPr/>
        </p:nvCxnSpPr>
        <p:spPr>
          <a:xfrm>
            <a:off x="4139952" y="1077986"/>
            <a:ext cx="0" cy="360040"/>
          </a:xfrm>
          <a:prstGeom prst="line">
            <a:avLst/>
          </a:prstGeom>
          <a:ln w="12700"/>
        </p:spPr>
        <p:style>
          <a:lnRef idx="2">
            <a:schemeClr val="accent3"/>
          </a:lnRef>
          <a:fillRef idx="0">
            <a:schemeClr val="accent3"/>
          </a:fillRef>
          <a:effectRef idx="1">
            <a:schemeClr val="accent3"/>
          </a:effectRef>
          <a:fontRef idx="minor">
            <a:schemeClr val="tx1"/>
          </a:fontRef>
        </p:style>
      </p:cxnSp>
      <p:cxnSp>
        <p:nvCxnSpPr>
          <p:cNvPr id="14" name="Straight Arrow Connector 13"/>
          <p:cNvCxnSpPr/>
          <p:nvPr/>
        </p:nvCxnSpPr>
        <p:spPr>
          <a:xfrm>
            <a:off x="8100392" y="1438026"/>
            <a:ext cx="0" cy="864096"/>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cxnSp>
        <p:nvCxnSpPr>
          <p:cNvPr id="15" name="Straight Arrow Connector 14"/>
          <p:cNvCxnSpPr/>
          <p:nvPr/>
        </p:nvCxnSpPr>
        <p:spPr>
          <a:xfrm>
            <a:off x="4505781" y="1438026"/>
            <a:ext cx="3190" cy="1224000"/>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cxnSp>
        <p:nvCxnSpPr>
          <p:cNvPr id="16" name="Straight Arrow Connector 15"/>
          <p:cNvCxnSpPr/>
          <p:nvPr/>
        </p:nvCxnSpPr>
        <p:spPr>
          <a:xfrm>
            <a:off x="6269363" y="1438026"/>
            <a:ext cx="0" cy="834788"/>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sp>
        <p:nvSpPr>
          <p:cNvPr id="25" name="Rectangle 24"/>
          <p:cNvSpPr/>
          <p:nvPr/>
        </p:nvSpPr>
        <p:spPr>
          <a:xfrm>
            <a:off x="3943191" y="4298291"/>
            <a:ext cx="1080000" cy="4320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r>
              <a:rPr lang="de-CH" sz="1400" dirty="0" err="1" smtClean="0">
                <a:solidFill>
                  <a:schemeClr val="accent5">
                    <a:lumMod val="75000"/>
                  </a:schemeClr>
                </a:solidFill>
              </a:rPr>
              <a:t>Centros</a:t>
            </a:r>
            <a:r>
              <a:rPr lang="de-CH" sz="1400" dirty="0" smtClean="0">
                <a:solidFill>
                  <a:schemeClr val="accent5">
                    <a:lumMod val="75000"/>
                  </a:schemeClr>
                </a:solidFill>
              </a:rPr>
              <a:t> </a:t>
            </a:r>
            <a:r>
              <a:rPr lang="de-CH" sz="1400" dirty="0" err="1" smtClean="0">
                <a:solidFill>
                  <a:schemeClr val="accent5">
                    <a:lumMod val="75000"/>
                  </a:schemeClr>
                </a:solidFill>
              </a:rPr>
              <a:t>Saúde</a:t>
            </a:r>
            <a:endParaRPr lang="en-GB" sz="1400" dirty="0">
              <a:solidFill>
                <a:schemeClr val="accent5">
                  <a:lumMod val="75000"/>
                </a:schemeClr>
              </a:solidFill>
            </a:endParaRPr>
          </a:p>
        </p:txBody>
      </p:sp>
      <p:sp>
        <p:nvSpPr>
          <p:cNvPr id="26" name="Rectangle 25"/>
          <p:cNvSpPr/>
          <p:nvPr/>
        </p:nvSpPr>
        <p:spPr>
          <a:xfrm>
            <a:off x="2483768" y="4290388"/>
            <a:ext cx="1080000" cy="4320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r>
              <a:rPr lang="de-CH" sz="1400" dirty="0" smtClean="0">
                <a:solidFill>
                  <a:schemeClr val="accent5">
                    <a:lumMod val="75000"/>
                  </a:schemeClr>
                </a:solidFill>
              </a:rPr>
              <a:t>HAM</a:t>
            </a:r>
            <a:endParaRPr lang="en-GB" sz="1400" dirty="0">
              <a:solidFill>
                <a:schemeClr val="accent5">
                  <a:lumMod val="75000"/>
                </a:schemeClr>
              </a:solidFill>
            </a:endParaRPr>
          </a:p>
        </p:txBody>
      </p:sp>
      <p:sp>
        <p:nvSpPr>
          <p:cNvPr id="27" name="Rectangle 26"/>
          <p:cNvSpPr/>
          <p:nvPr/>
        </p:nvSpPr>
        <p:spPr>
          <a:xfrm>
            <a:off x="2699792" y="5805312"/>
            <a:ext cx="1080000" cy="4320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r>
              <a:rPr lang="de-CH" sz="1400" dirty="0" smtClean="0">
                <a:solidFill>
                  <a:schemeClr val="accent5">
                    <a:lumMod val="75000"/>
                  </a:schemeClr>
                </a:solidFill>
              </a:rPr>
              <a:t>ASC</a:t>
            </a:r>
            <a:endParaRPr lang="en-GB" sz="1400" dirty="0">
              <a:solidFill>
                <a:schemeClr val="accent5">
                  <a:lumMod val="75000"/>
                </a:schemeClr>
              </a:solidFill>
            </a:endParaRPr>
          </a:p>
        </p:txBody>
      </p:sp>
      <p:sp>
        <p:nvSpPr>
          <p:cNvPr id="28" name="Rectangle 27"/>
          <p:cNvSpPr/>
          <p:nvPr/>
        </p:nvSpPr>
        <p:spPr>
          <a:xfrm>
            <a:off x="4868720" y="5805312"/>
            <a:ext cx="1080000" cy="4320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r>
              <a:rPr lang="de-CH" sz="1400" dirty="0" smtClean="0">
                <a:solidFill>
                  <a:schemeClr val="accent5">
                    <a:lumMod val="75000"/>
                  </a:schemeClr>
                </a:solidFill>
              </a:rPr>
              <a:t>PS</a:t>
            </a:r>
            <a:endParaRPr lang="en-GB" sz="1400" dirty="0">
              <a:solidFill>
                <a:schemeClr val="accent5">
                  <a:lumMod val="75000"/>
                </a:schemeClr>
              </a:solidFill>
            </a:endParaRPr>
          </a:p>
        </p:txBody>
      </p:sp>
      <p:cxnSp>
        <p:nvCxnSpPr>
          <p:cNvPr id="47" name="Straight Connector 46"/>
          <p:cNvCxnSpPr/>
          <p:nvPr/>
        </p:nvCxnSpPr>
        <p:spPr>
          <a:xfrm>
            <a:off x="3111038" y="1798066"/>
            <a:ext cx="1751670" cy="0"/>
          </a:xfrm>
          <a:prstGeom prst="line">
            <a:avLst/>
          </a:prstGeom>
          <a:ln w="12700"/>
        </p:spPr>
        <p:style>
          <a:lnRef idx="2">
            <a:schemeClr val="accent6"/>
          </a:lnRef>
          <a:fillRef idx="0">
            <a:schemeClr val="accent6"/>
          </a:fillRef>
          <a:effectRef idx="1">
            <a:schemeClr val="accent6"/>
          </a:effectRef>
          <a:fontRef idx="minor">
            <a:schemeClr val="tx1"/>
          </a:fontRef>
        </p:style>
      </p:cxnSp>
      <p:cxnSp>
        <p:nvCxnSpPr>
          <p:cNvPr id="49" name="Straight Arrow Connector 48"/>
          <p:cNvCxnSpPr/>
          <p:nvPr/>
        </p:nvCxnSpPr>
        <p:spPr>
          <a:xfrm>
            <a:off x="3111038" y="1798065"/>
            <a:ext cx="8997" cy="864000"/>
          </a:xfrm>
          <a:prstGeom prst="straightConnector1">
            <a:avLst/>
          </a:prstGeom>
          <a:ln w="12700">
            <a:tailEnd type="arrow"/>
          </a:ln>
        </p:spPr>
        <p:style>
          <a:lnRef idx="2">
            <a:schemeClr val="accent6"/>
          </a:lnRef>
          <a:fillRef idx="0">
            <a:schemeClr val="accent6"/>
          </a:fillRef>
          <a:effectRef idx="1">
            <a:schemeClr val="accent6"/>
          </a:effectRef>
          <a:fontRef idx="minor">
            <a:schemeClr val="tx1"/>
          </a:fontRef>
        </p:style>
      </p:cxnSp>
      <p:cxnSp>
        <p:nvCxnSpPr>
          <p:cNvPr id="50" name="Straight Arrow Connector 49"/>
          <p:cNvCxnSpPr/>
          <p:nvPr/>
        </p:nvCxnSpPr>
        <p:spPr>
          <a:xfrm>
            <a:off x="4860032" y="1798065"/>
            <a:ext cx="0" cy="864000"/>
          </a:xfrm>
          <a:prstGeom prst="straightConnector1">
            <a:avLst/>
          </a:prstGeom>
          <a:ln w="12700">
            <a:tailEnd type="arrow"/>
          </a:ln>
        </p:spPr>
        <p:style>
          <a:lnRef idx="2">
            <a:schemeClr val="accent6"/>
          </a:lnRef>
          <a:fillRef idx="0">
            <a:schemeClr val="accent6"/>
          </a:fillRef>
          <a:effectRef idx="1">
            <a:schemeClr val="accent6"/>
          </a:effectRef>
          <a:fontRef idx="minor">
            <a:schemeClr val="tx1"/>
          </a:fontRef>
        </p:style>
      </p:cxnSp>
      <p:cxnSp>
        <p:nvCxnSpPr>
          <p:cNvPr id="55" name="Straight Connector 54"/>
          <p:cNvCxnSpPr/>
          <p:nvPr/>
        </p:nvCxnSpPr>
        <p:spPr>
          <a:xfrm>
            <a:off x="4096757" y="1077986"/>
            <a:ext cx="0" cy="691370"/>
          </a:xfrm>
          <a:prstGeom prst="line">
            <a:avLst/>
          </a:prstGeom>
          <a:ln w="12700"/>
        </p:spPr>
        <p:style>
          <a:lnRef idx="2">
            <a:schemeClr val="accent6"/>
          </a:lnRef>
          <a:fillRef idx="0">
            <a:schemeClr val="accent6"/>
          </a:fillRef>
          <a:effectRef idx="1">
            <a:schemeClr val="accent6"/>
          </a:effectRef>
          <a:fontRef idx="minor">
            <a:schemeClr val="tx1"/>
          </a:fontRef>
        </p:style>
      </p:cxnSp>
      <p:cxnSp>
        <p:nvCxnSpPr>
          <p:cNvPr id="63" name="Straight Connector 62"/>
          <p:cNvCxnSpPr/>
          <p:nvPr/>
        </p:nvCxnSpPr>
        <p:spPr>
          <a:xfrm>
            <a:off x="3203848" y="3526258"/>
            <a:ext cx="2304000" cy="0"/>
          </a:xfrm>
          <a:prstGeom prst="line">
            <a:avLst/>
          </a:prstGeom>
          <a:ln w="12700"/>
        </p:spPr>
        <p:style>
          <a:lnRef idx="2">
            <a:schemeClr val="accent6"/>
          </a:lnRef>
          <a:fillRef idx="0">
            <a:schemeClr val="accent6"/>
          </a:fillRef>
          <a:effectRef idx="1">
            <a:schemeClr val="accent6"/>
          </a:effectRef>
          <a:fontRef idx="minor">
            <a:schemeClr val="tx1"/>
          </a:fontRef>
        </p:style>
      </p:cxnSp>
      <p:cxnSp>
        <p:nvCxnSpPr>
          <p:cNvPr id="64" name="Straight Arrow Connector 63"/>
          <p:cNvCxnSpPr/>
          <p:nvPr/>
        </p:nvCxnSpPr>
        <p:spPr>
          <a:xfrm>
            <a:off x="3216733" y="3526257"/>
            <a:ext cx="8997" cy="756000"/>
          </a:xfrm>
          <a:prstGeom prst="straightConnector1">
            <a:avLst/>
          </a:prstGeom>
          <a:ln w="12700">
            <a:tailEnd type="arrow"/>
          </a:ln>
        </p:spPr>
        <p:style>
          <a:lnRef idx="2">
            <a:schemeClr val="accent6"/>
          </a:lnRef>
          <a:fillRef idx="0">
            <a:schemeClr val="accent6"/>
          </a:fillRef>
          <a:effectRef idx="1">
            <a:schemeClr val="accent6"/>
          </a:effectRef>
          <a:fontRef idx="minor">
            <a:schemeClr val="tx1"/>
          </a:fontRef>
        </p:style>
      </p:cxnSp>
      <p:cxnSp>
        <p:nvCxnSpPr>
          <p:cNvPr id="65" name="Straight Arrow Connector 64"/>
          <p:cNvCxnSpPr/>
          <p:nvPr/>
        </p:nvCxnSpPr>
        <p:spPr>
          <a:xfrm flipH="1">
            <a:off x="5076056" y="4506279"/>
            <a:ext cx="431792" cy="8012"/>
          </a:xfrm>
          <a:prstGeom prst="straightConnector1">
            <a:avLst/>
          </a:prstGeom>
          <a:ln w="12700">
            <a:tailEnd type="arrow"/>
          </a:ln>
        </p:spPr>
        <p:style>
          <a:lnRef idx="2">
            <a:schemeClr val="accent6"/>
          </a:lnRef>
          <a:fillRef idx="0">
            <a:schemeClr val="accent6"/>
          </a:fillRef>
          <a:effectRef idx="1">
            <a:schemeClr val="accent6"/>
          </a:effectRef>
          <a:fontRef idx="minor">
            <a:schemeClr val="tx1"/>
          </a:fontRef>
        </p:style>
      </p:cxnSp>
      <p:cxnSp>
        <p:nvCxnSpPr>
          <p:cNvPr id="78" name="Straight Connector 77"/>
          <p:cNvCxnSpPr/>
          <p:nvPr/>
        </p:nvCxnSpPr>
        <p:spPr>
          <a:xfrm>
            <a:off x="4932040" y="3122920"/>
            <a:ext cx="0" cy="396000"/>
          </a:xfrm>
          <a:prstGeom prst="line">
            <a:avLst/>
          </a:prstGeom>
          <a:ln w="12700"/>
        </p:spPr>
        <p:style>
          <a:lnRef idx="2">
            <a:schemeClr val="accent6"/>
          </a:lnRef>
          <a:fillRef idx="0">
            <a:schemeClr val="accent6"/>
          </a:fillRef>
          <a:effectRef idx="1">
            <a:schemeClr val="accent6"/>
          </a:effectRef>
          <a:fontRef idx="minor">
            <a:schemeClr val="tx1"/>
          </a:fontRef>
        </p:style>
      </p:cxnSp>
      <p:cxnSp>
        <p:nvCxnSpPr>
          <p:cNvPr id="80" name="Straight Connector 79"/>
          <p:cNvCxnSpPr/>
          <p:nvPr/>
        </p:nvCxnSpPr>
        <p:spPr>
          <a:xfrm>
            <a:off x="2672757" y="3382210"/>
            <a:ext cx="2025027" cy="32"/>
          </a:xfrm>
          <a:prstGeom prst="line">
            <a:avLst/>
          </a:prstGeom>
          <a:ln w="12700"/>
        </p:spPr>
        <p:style>
          <a:lnRef idx="2">
            <a:schemeClr val="accent6"/>
          </a:lnRef>
          <a:fillRef idx="0">
            <a:schemeClr val="accent6"/>
          </a:fillRef>
          <a:effectRef idx="1">
            <a:schemeClr val="accent6"/>
          </a:effectRef>
          <a:fontRef idx="minor">
            <a:schemeClr val="tx1"/>
          </a:fontRef>
        </p:style>
      </p:cxnSp>
      <p:cxnSp>
        <p:nvCxnSpPr>
          <p:cNvPr id="81" name="Straight Arrow Connector 80"/>
          <p:cNvCxnSpPr/>
          <p:nvPr/>
        </p:nvCxnSpPr>
        <p:spPr>
          <a:xfrm>
            <a:off x="2663760" y="3382241"/>
            <a:ext cx="8997" cy="900000"/>
          </a:xfrm>
          <a:prstGeom prst="straightConnector1">
            <a:avLst/>
          </a:prstGeom>
          <a:ln w="12700">
            <a:tailEnd type="arrow"/>
          </a:ln>
        </p:spPr>
        <p:style>
          <a:lnRef idx="2">
            <a:schemeClr val="accent6"/>
          </a:lnRef>
          <a:fillRef idx="0">
            <a:schemeClr val="accent6"/>
          </a:fillRef>
          <a:effectRef idx="1">
            <a:schemeClr val="accent6"/>
          </a:effectRef>
          <a:fontRef idx="minor">
            <a:schemeClr val="tx1"/>
          </a:fontRef>
        </p:style>
      </p:cxnSp>
      <p:cxnSp>
        <p:nvCxnSpPr>
          <p:cNvPr id="82" name="Straight Arrow Connector 81"/>
          <p:cNvCxnSpPr/>
          <p:nvPr/>
        </p:nvCxnSpPr>
        <p:spPr>
          <a:xfrm>
            <a:off x="4689153" y="3382241"/>
            <a:ext cx="0" cy="900000"/>
          </a:xfrm>
          <a:prstGeom prst="straightConnector1">
            <a:avLst/>
          </a:prstGeom>
          <a:ln w="12700">
            <a:tailEnd type="arrow"/>
          </a:ln>
        </p:spPr>
        <p:style>
          <a:lnRef idx="2">
            <a:schemeClr val="accent6"/>
          </a:lnRef>
          <a:fillRef idx="0">
            <a:schemeClr val="accent6"/>
          </a:fillRef>
          <a:effectRef idx="1">
            <a:schemeClr val="accent6"/>
          </a:effectRef>
          <a:fontRef idx="minor">
            <a:schemeClr val="tx1"/>
          </a:fontRef>
        </p:style>
      </p:cxnSp>
      <p:cxnSp>
        <p:nvCxnSpPr>
          <p:cNvPr id="84" name="Straight Connector 83"/>
          <p:cNvCxnSpPr/>
          <p:nvPr/>
        </p:nvCxnSpPr>
        <p:spPr>
          <a:xfrm flipV="1">
            <a:off x="1043608" y="2762881"/>
            <a:ext cx="5" cy="3258431"/>
          </a:xfrm>
          <a:prstGeom prst="line">
            <a:avLst/>
          </a:prstGeom>
          <a:ln w="12700"/>
        </p:spPr>
        <p:style>
          <a:lnRef idx="2">
            <a:schemeClr val="accent3"/>
          </a:lnRef>
          <a:fillRef idx="0">
            <a:schemeClr val="accent3"/>
          </a:fillRef>
          <a:effectRef idx="1">
            <a:schemeClr val="accent3"/>
          </a:effectRef>
          <a:fontRef idx="minor">
            <a:schemeClr val="tx1"/>
          </a:fontRef>
        </p:style>
      </p:cxnSp>
      <p:cxnSp>
        <p:nvCxnSpPr>
          <p:cNvPr id="83" name="Straight Connector 82"/>
          <p:cNvCxnSpPr/>
          <p:nvPr/>
        </p:nvCxnSpPr>
        <p:spPr>
          <a:xfrm>
            <a:off x="2771800" y="3094210"/>
            <a:ext cx="0" cy="288000"/>
          </a:xfrm>
          <a:prstGeom prst="line">
            <a:avLst/>
          </a:prstGeom>
          <a:ln w="12700"/>
        </p:spPr>
        <p:style>
          <a:lnRef idx="2">
            <a:schemeClr val="accent6"/>
          </a:lnRef>
          <a:fillRef idx="0">
            <a:schemeClr val="accent6"/>
          </a:fillRef>
          <a:effectRef idx="1">
            <a:schemeClr val="accent6"/>
          </a:effectRef>
          <a:fontRef idx="minor">
            <a:schemeClr val="tx1"/>
          </a:fontRef>
        </p:style>
      </p:cxnSp>
      <p:cxnSp>
        <p:nvCxnSpPr>
          <p:cNvPr id="85" name="Straight Arrow Connector 84"/>
          <p:cNvCxnSpPr/>
          <p:nvPr/>
        </p:nvCxnSpPr>
        <p:spPr>
          <a:xfrm>
            <a:off x="1043864" y="6021288"/>
            <a:ext cx="1619896" cy="24"/>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sp>
        <p:nvSpPr>
          <p:cNvPr id="89" name="Oval 88"/>
          <p:cNvSpPr/>
          <p:nvPr/>
        </p:nvSpPr>
        <p:spPr>
          <a:xfrm>
            <a:off x="809612" y="3845702"/>
            <a:ext cx="504000" cy="360000"/>
          </a:xfrm>
          <a:prstGeom prst="ellipse">
            <a:avLst/>
          </a:prstGeom>
          <a:ln w="12700"/>
        </p:spPr>
        <p:style>
          <a:lnRef idx="2">
            <a:schemeClr val="accent3"/>
          </a:lnRef>
          <a:fillRef idx="1">
            <a:schemeClr val="lt1"/>
          </a:fillRef>
          <a:effectRef idx="0">
            <a:schemeClr val="accent3"/>
          </a:effectRef>
          <a:fontRef idx="minor">
            <a:schemeClr val="dk1"/>
          </a:fontRef>
        </p:style>
        <p:txBody>
          <a:bodyPr rtlCol="0" anchor="ctr"/>
          <a:lstStyle/>
          <a:p>
            <a:pPr algn="ctr"/>
            <a:r>
              <a:rPr lang="de-CH" sz="1050" dirty="0">
                <a:solidFill>
                  <a:srgbClr val="92D050"/>
                </a:solidFill>
              </a:rPr>
              <a:t>4</a:t>
            </a:r>
            <a:r>
              <a:rPr lang="de-CH" sz="1050" dirty="0" smtClean="0">
                <a:solidFill>
                  <a:srgbClr val="92D050"/>
                </a:solidFill>
              </a:rPr>
              <a:t>%</a:t>
            </a:r>
            <a:endParaRPr lang="en-GB" sz="1050" dirty="0">
              <a:solidFill>
                <a:srgbClr val="92D050"/>
              </a:solidFill>
            </a:endParaRPr>
          </a:p>
        </p:txBody>
      </p:sp>
      <p:sp>
        <p:nvSpPr>
          <p:cNvPr id="90" name="Oval 89"/>
          <p:cNvSpPr/>
          <p:nvPr/>
        </p:nvSpPr>
        <p:spPr>
          <a:xfrm>
            <a:off x="791613" y="1618066"/>
            <a:ext cx="504000" cy="360000"/>
          </a:xfrm>
          <a:prstGeom prst="ellipse">
            <a:avLst/>
          </a:prstGeom>
          <a:ln w="12700"/>
        </p:spPr>
        <p:style>
          <a:lnRef idx="2">
            <a:schemeClr val="accent3"/>
          </a:lnRef>
          <a:fillRef idx="1">
            <a:schemeClr val="lt1"/>
          </a:fillRef>
          <a:effectRef idx="0">
            <a:schemeClr val="accent3"/>
          </a:effectRef>
          <a:fontRef idx="minor">
            <a:schemeClr val="dk1"/>
          </a:fontRef>
        </p:style>
        <p:txBody>
          <a:bodyPr rtlCol="0" anchor="ctr"/>
          <a:lstStyle/>
          <a:p>
            <a:pPr algn="ctr"/>
            <a:r>
              <a:rPr lang="de-CH" sz="1050" dirty="0">
                <a:solidFill>
                  <a:srgbClr val="92D050"/>
                </a:solidFill>
              </a:rPr>
              <a:t>6</a:t>
            </a:r>
            <a:r>
              <a:rPr lang="de-CH" sz="1050" dirty="0" smtClean="0">
                <a:solidFill>
                  <a:srgbClr val="92D050"/>
                </a:solidFill>
              </a:rPr>
              <a:t>%</a:t>
            </a:r>
            <a:endParaRPr lang="en-GB" sz="1050" dirty="0">
              <a:solidFill>
                <a:srgbClr val="92D050"/>
              </a:solidFill>
            </a:endParaRPr>
          </a:p>
        </p:txBody>
      </p:sp>
      <p:sp>
        <p:nvSpPr>
          <p:cNvPr id="91" name="Oval 90"/>
          <p:cNvSpPr/>
          <p:nvPr/>
        </p:nvSpPr>
        <p:spPr>
          <a:xfrm>
            <a:off x="2533218" y="1634462"/>
            <a:ext cx="504000" cy="360000"/>
          </a:xfrm>
          <a:prstGeom prst="ellipse">
            <a:avLst/>
          </a:prstGeom>
          <a:ln w="12700"/>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de-CH" sz="1050" dirty="0" smtClean="0">
                <a:solidFill>
                  <a:srgbClr val="92D050"/>
                </a:solidFill>
              </a:rPr>
              <a:t>26%</a:t>
            </a:r>
            <a:endParaRPr lang="en-GB" sz="1050" dirty="0">
              <a:solidFill>
                <a:srgbClr val="92D050"/>
              </a:solidFill>
            </a:endParaRPr>
          </a:p>
        </p:txBody>
      </p:sp>
      <p:sp>
        <p:nvSpPr>
          <p:cNvPr id="92" name="Oval 91"/>
          <p:cNvSpPr/>
          <p:nvPr/>
        </p:nvSpPr>
        <p:spPr>
          <a:xfrm>
            <a:off x="4247992" y="1629088"/>
            <a:ext cx="504000" cy="360000"/>
          </a:xfrm>
          <a:prstGeom prst="ellipse">
            <a:avLst/>
          </a:prstGeom>
          <a:ln w="12700"/>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de-CH" sz="1050" dirty="0">
                <a:solidFill>
                  <a:srgbClr val="92D050"/>
                </a:solidFill>
              </a:rPr>
              <a:t>2</a:t>
            </a:r>
            <a:r>
              <a:rPr lang="de-CH" sz="1050" dirty="0" smtClean="0">
                <a:solidFill>
                  <a:srgbClr val="92D050"/>
                </a:solidFill>
              </a:rPr>
              <a:t>%</a:t>
            </a:r>
            <a:endParaRPr lang="en-GB" sz="1050" dirty="0">
              <a:solidFill>
                <a:srgbClr val="92D050"/>
              </a:solidFill>
            </a:endParaRPr>
          </a:p>
        </p:txBody>
      </p:sp>
      <p:sp>
        <p:nvSpPr>
          <p:cNvPr id="93" name="Oval 92"/>
          <p:cNvSpPr/>
          <p:nvPr/>
        </p:nvSpPr>
        <p:spPr>
          <a:xfrm>
            <a:off x="6017363" y="1609092"/>
            <a:ext cx="504000" cy="360000"/>
          </a:xfrm>
          <a:prstGeom prst="ellipse">
            <a:avLst/>
          </a:prstGeom>
          <a:ln w="12700"/>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de-CH" sz="1050" dirty="0" smtClean="0">
                <a:solidFill>
                  <a:srgbClr val="92D050"/>
                </a:solidFill>
              </a:rPr>
              <a:t>1%</a:t>
            </a:r>
            <a:endParaRPr lang="en-GB" sz="1050" dirty="0">
              <a:solidFill>
                <a:srgbClr val="92D050"/>
              </a:solidFill>
            </a:endParaRPr>
          </a:p>
        </p:txBody>
      </p:sp>
      <p:sp>
        <p:nvSpPr>
          <p:cNvPr id="94" name="Oval 93"/>
          <p:cNvSpPr/>
          <p:nvPr/>
        </p:nvSpPr>
        <p:spPr>
          <a:xfrm>
            <a:off x="7848392" y="1659158"/>
            <a:ext cx="504000" cy="360000"/>
          </a:xfrm>
          <a:prstGeom prst="ellipse">
            <a:avLst/>
          </a:prstGeom>
          <a:ln w="12700"/>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de-CH" sz="1050" dirty="0">
                <a:solidFill>
                  <a:srgbClr val="92D050"/>
                </a:solidFill>
              </a:rPr>
              <a:t>2</a:t>
            </a:r>
            <a:r>
              <a:rPr lang="de-CH" sz="1050" dirty="0" smtClean="0">
                <a:solidFill>
                  <a:srgbClr val="92D050"/>
                </a:solidFill>
              </a:rPr>
              <a:t>%</a:t>
            </a:r>
            <a:endParaRPr lang="en-GB" sz="1050" dirty="0">
              <a:solidFill>
                <a:srgbClr val="92D050"/>
              </a:solidFill>
            </a:endParaRPr>
          </a:p>
        </p:txBody>
      </p:sp>
      <p:sp>
        <p:nvSpPr>
          <p:cNvPr id="95" name="Oval 94"/>
          <p:cNvSpPr/>
          <p:nvPr/>
        </p:nvSpPr>
        <p:spPr>
          <a:xfrm>
            <a:off x="4644064" y="2086098"/>
            <a:ext cx="504000" cy="360000"/>
          </a:xfrm>
          <a:prstGeom prst="ellipse">
            <a:avLst/>
          </a:prstGeom>
          <a:ln w="12700"/>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CH" sz="1050" dirty="0" smtClean="0">
                <a:solidFill>
                  <a:srgbClr val="FF0000"/>
                </a:solidFill>
              </a:rPr>
              <a:t>8%</a:t>
            </a:r>
            <a:endParaRPr lang="en-GB" sz="1050" dirty="0">
              <a:solidFill>
                <a:srgbClr val="FF0000"/>
              </a:solidFill>
            </a:endParaRPr>
          </a:p>
        </p:txBody>
      </p:sp>
      <p:sp>
        <p:nvSpPr>
          <p:cNvPr id="96" name="Oval 95"/>
          <p:cNvSpPr/>
          <p:nvPr/>
        </p:nvSpPr>
        <p:spPr>
          <a:xfrm>
            <a:off x="2843808" y="2014130"/>
            <a:ext cx="504000" cy="360000"/>
          </a:xfrm>
          <a:prstGeom prst="ellipse">
            <a:avLst/>
          </a:prstGeom>
          <a:ln w="12700"/>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CH" sz="1050" dirty="0" smtClean="0">
                <a:solidFill>
                  <a:schemeClr val="accent6">
                    <a:lumMod val="75000"/>
                  </a:schemeClr>
                </a:solidFill>
              </a:rPr>
              <a:t>28%</a:t>
            </a:r>
            <a:endParaRPr lang="en-GB" sz="1050" dirty="0">
              <a:solidFill>
                <a:schemeClr val="accent6">
                  <a:lumMod val="75000"/>
                </a:schemeClr>
              </a:solidFill>
            </a:endParaRPr>
          </a:p>
        </p:txBody>
      </p:sp>
      <p:sp>
        <p:nvSpPr>
          <p:cNvPr id="97" name="Oval 96"/>
          <p:cNvSpPr/>
          <p:nvPr/>
        </p:nvSpPr>
        <p:spPr>
          <a:xfrm>
            <a:off x="4428040" y="3718633"/>
            <a:ext cx="504000" cy="360000"/>
          </a:xfrm>
          <a:prstGeom prst="ellipse">
            <a:avLst/>
          </a:prstGeom>
          <a:ln w="12700"/>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CH" sz="1050" dirty="0" smtClean="0">
                <a:solidFill>
                  <a:srgbClr val="FF0000"/>
                </a:solidFill>
              </a:rPr>
              <a:t>20%</a:t>
            </a:r>
            <a:endParaRPr lang="en-GB" sz="1050" dirty="0">
              <a:solidFill>
                <a:srgbClr val="FF0000"/>
              </a:solidFill>
            </a:endParaRPr>
          </a:p>
        </p:txBody>
      </p:sp>
      <p:sp>
        <p:nvSpPr>
          <p:cNvPr id="98" name="Oval 97"/>
          <p:cNvSpPr/>
          <p:nvPr/>
        </p:nvSpPr>
        <p:spPr>
          <a:xfrm>
            <a:off x="2411760" y="3580325"/>
            <a:ext cx="504000" cy="360000"/>
          </a:xfrm>
          <a:prstGeom prst="ellipse">
            <a:avLst/>
          </a:prstGeom>
          <a:ln w="12700"/>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CH" sz="1050" dirty="0" smtClean="0">
                <a:solidFill>
                  <a:srgbClr val="FF0000"/>
                </a:solidFill>
              </a:rPr>
              <a:t>34%</a:t>
            </a:r>
            <a:endParaRPr lang="en-GB" sz="1050" dirty="0">
              <a:solidFill>
                <a:srgbClr val="FF0000"/>
              </a:solidFill>
            </a:endParaRPr>
          </a:p>
        </p:txBody>
      </p:sp>
      <p:sp>
        <p:nvSpPr>
          <p:cNvPr id="99" name="Oval 98"/>
          <p:cNvSpPr/>
          <p:nvPr/>
        </p:nvSpPr>
        <p:spPr>
          <a:xfrm>
            <a:off x="2987824" y="3732725"/>
            <a:ext cx="504000" cy="360000"/>
          </a:xfrm>
          <a:prstGeom prst="ellipse">
            <a:avLst/>
          </a:prstGeom>
          <a:ln w="12700"/>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CH" sz="1050" dirty="0">
                <a:solidFill>
                  <a:schemeClr val="accent6">
                    <a:lumMod val="75000"/>
                  </a:schemeClr>
                </a:solidFill>
              </a:rPr>
              <a:t>1%</a:t>
            </a:r>
            <a:endParaRPr lang="en-GB" sz="1050" dirty="0">
              <a:solidFill>
                <a:schemeClr val="accent6">
                  <a:lumMod val="75000"/>
                </a:schemeClr>
              </a:solidFill>
            </a:endParaRPr>
          </a:p>
        </p:txBody>
      </p:sp>
      <p:cxnSp>
        <p:nvCxnSpPr>
          <p:cNvPr id="102" name="Straight Connector 101"/>
          <p:cNvCxnSpPr/>
          <p:nvPr/>
        </p:nvCxnSpPr>
        <p:spPr>
          <a:xfrm>
            <a:off x="5508104" y="3526290"/>
            <a:ext cx="0" cy="972000"/>
          </a:xfrm>
          <a:prstGeom prst="line">
            <a:avLst/>
          </a:prstGeom>
          <a:ln w="12700"/>
        </p:spPr>
        <p:style>
          <a:lnRef idx="2">
            <a:schemeClr val="accent6"/>
          </a:lnRef>
          <a:fillRef idx="0">
            <a:schemeClr val="accent6"/>
          </a:fillRef>
          <a:effectRef idx="1">
            <a:schemeClr val="accent6"/>
          </a:effectRef>
          <a:fontRef idx="minor">
            <a:schemeClr val="tx1"/>
          </a:fontRef>
        </p:style>
      </p:cxnSp>
      <p:sp>
        <p:nvSpPr>
          <p:cNvPr id="103" name="Oval 102"/>
          <p:cNvSpPr/>
          <p:nvPr/>
        </p:nvSpPr>
        <p:spPr>
          <a:xfrm>
            <a:off x="5255848" y="3844595"/>
            <a:ext cx="504000" cy="360000"/>
          </a:xfrm>
          <a:prstGeom prst="ellipse">
            <a:avLst/>
          </a:prstGeom>
          <a:ln w="12700"/>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CH" sz="1050" dirty="0">
                <a:solidFill>
                  <a:schemeClr val="accent6">
                    <a:lumMod val="75000"/>
                  </a:schemeClr>
                </a:solidFill>
              </a:rPr>
              <a:t>5%</a:t>
            </a:r>
            <a:endParaRPr lang="en-GB" sz="1050" dirty="0">
              <a:solidFill>
                <a:schemeClr val="accent6">
                  <a:lumMod val="75000"/>
                </a:schemeClr>
              </a:solidFill>
            </a:endParaRPr>
          </a:p>
        </p:txBody>
      </p:sp>
      <p:cxnSp>
        <p:nvCxnSpPr>
          <p:cNvPr id="107" name="Straight Connector 106"/>
          <p:cNvCxnSpPr/>
          <p:nvPr/>
        </p:nvCxnSpPr>
        <p:spPr>
          <a:xfrm>
            <a:off x="1979712" y="3238226"/>
            <a:ext cx="2124000" cy="0"/>
          </a:xfrm>
          <a:prstGeom prst="line">
            <a:avLst/>
          </a:prstGeom>
          <a:ln w="12700"/>
        </p:spPr>
        <p:style>
          <a:lnRef idx="2">
            <a:schemeClr val="accent3"/>
          </a:lnRef>
          <a:fillRef idx="0">
            <a:schemeClr val="accent3"/>
          </a:fillRef>
          <a:effectRef idx="1">
            <a:schemeClr val="accent3"/>
          </a:effectRef>
          <a:fontRef idx="minor">
            <a:schemeClr val="tx1"/>
          </a:fontRef>
        </p:style>
      </p:cxnSp>
      <p:cxnSp>
        <p:nvCxnSpPr>
          <p:cNvPr id="109" name="Straight Arrow Connector 108"/>
          <p:cNvCxnSpPr/>
          <p:nvPr/>
        </p:nvCxnSpPr>
        <p:spPr>
          <a:xfrm>
            <a:off x="4088746" y="3238226"/>
            <a:ext cx="0" cy="1008000"/>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cxnSp>
        <p:nvCxnSpPr>
          <p:cNvPr id="110" name="Straight Connector 109"/>
          <p:cNvCxnSpPr/>
          <p:nvPr/>
        </p:nvCxnSpPr>
        <p:spPr>
          <a:xfrm>
            <a:off x="2699792" y="3094210"/>
            <a:ext cx="0" cy="144000"/>
          </a:xfrm>
          <a:prstGeom prst="line">
            <a:avLst/>
          </a:prstGeom>
          <a:ln w="12700"/>
        </p:spPr>
        <p:style>
          <a:lnRef idx="2">
            <a:schemeClr val="accent3"/>
          </a:lnRef>
          <a:fillRef idx="0">
            <a:schemeClr val="accent3"/>
          </a:fillRef>
          <a:effectRef idx="1">
            <a:schemeClr val="accent3"/>
          </a:effectRef>
          <a:fontRef idx="minor">
            <a:schemeClr val="tx1"/>
          </a:fontRef>
        </p:style>
      </p:cxnSp>
      <p:cxnSp>
        <p:nvCxnSpPr>
          <p:cNvPr id="111" name="Straight Arrow Connector 110"/>
          <p:cNvCxnSpPr/>
          <p:nvPr/>
        </p:nvCxnSpPr>
        <p:spPr>
          <a:xfrm flipV="1">
            <a:off x="1979768" y="4534226"/>
            <a:ext cx="432048" cy="144"/>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cxnSp>
        <p:nvCxnSpPr>
          <p:cNvPr id="112" name="Straight Connector 111"/>
          <p:cNvCxnSpPr/>
          <p:nvPr/>
        </p:nvCxnSpPr>
        <p:spPr>
          <a:xfrm flipH="1">
            <a:off x="1979712" y="3238226"/>
            <a:ext cx="0" cy="1296000"/>
          </a:xfrm>
          <a:prstGeom prst="line">
            <a:avLst/>
          </a:prstGeom>
          <a:ln w="12700"/>
        </p:spPr>
        <p:style>
          <a:lnRef idx="2">
            <a:schemeClr val="accent3"/>
          </a:lnRef>
          <a:fillRef idx="0">
            <a:schemeClr val="accent3"/>
          </a:fillRef>
          <a:effectRef idx="1">
            <a:schemeClr val="accent3"/>
          </a:effectRef>
          <a:fontRef idx="minor">
            <a:schemeClr val="tx1"/>
          </a:fontRef>
        </p:style>
      </p:cxnSp>
      <p:sp>
        <p:nvSpPr>
          <p:cNvPr id="113" name="Oval 112"/>
          <p:cNvSpPr/>
          <p:nvPr/>
        </p:nvSpPr>
        <p:spPr>
          <a:xfrm>
            <a:off x="1763744" y="3789080"/>
            <a:ext cx="504000" cy="360000"/>
          </a:xfrm>
          <a:prstGeom prst="ellipse">
            <a:avLst/>
          </a:prstGeom>
          <a:ln w="12700"/>
        </p:spPr>
        <p:style>
          <a:lnRef idx="2">
            <a:schemeClr val="accent3"/>
          </a:lnRef>
          <a:fillRef idx="1">
            <a:schemeClr val="lt1"/>
          </a:fillRef>
          <a:effectRef idx="0">
            <a:schemeClr val="accent3"/>
          </a:effectRef>
          <a:fontRef idx="minor">
            <a:schemeClr val="dk1"/>
          </a:fontRef>
        </p:style>
        <p:txBody>
          <a:bodyPr rtlCol="0" anchor="ctr"/>
          <a:lstStyle/>
          <a:p>
            <a:pPr algn="ctr"/>
            <a:r>
              <a:rPr lang="de-CH" sz="1050" dirty="0" smtClean="0">
                <a:solidFill>
                  <a:srgbClr val="92D050"/>
                </a:solidFill>
              </a:rPr>
              <a:t>3%</a:t>
            </a:r>
            <a:endParaRPr lang="en-GB" sz="1050" dirty="0">
              <a:solidFill>
                <a:srgbClr val="92D050"/>
              </a:solidFill>
            </a:endParaRPr>
          </a:p>
        </p:txBody>
      </p:sp>
      <p:sp>
        <p:nvSpPr>
          <p:cNvPr id="114" name="Oval 113"/>
          <p:cNvSpPr/>
          <p:nvPr/>
        </p:nvSpPr>
        <p:spPr>
          <a:xfrm>
            <a:off x="3851920" y="3645024"/>
            <a:ext cx="504000" cy="360000"/>
          </a:xfrm>
          <a:prstGeom prst="ellipse">
            <a:avLst/>
          </a:prstGeom>
          <a:ln w="12700"/>
        </p:spPr>
        <p:style>
          <a:lnRef idx="2">
            <a:schemeClr val="accent3"/>
          </a:lnRef>
          <a:fillRef idx="1">
            <a:schemeClr val="lt1"/>
          </a:fillRef>
          <a:effectRef idx="0">
            <a:schemeClr val="accent3"/>
          </a:effectRef>
          <a:fontRef idx="minor">
            <a:schemeClr val="dk1"/>
          </a:fontRef>
        </p:style>
        <p:txBody>
          <a:bodyPr rtlCol="0" anchor="ctr"/>
          <a:lstStyle/>
          <a:p>
            <a:pPr algn="ctr"/>
            <a:r>
              <a:rPr lang="de-CH" sz="1050" dirty="0">
                <a:solidFill>
                  <a:srgbClr val="92D050"/>
                </a:solidFill>
              </a:rPr>
              <a:t>4</a:t>
            </a:r>
            <a:r>
              <a:rPr lang="de-CH" sz="1050" dirty="0" smtClean="0">
                <a:solidFill>
                  <a:srgbClr val="92D050"/>
                </a:solidFill>
              </a:rPr>
              <a:t>%</a:t>
            </a:r>
            <a:endParaRPr lang="en-GB" sz="1050" dirty="0">
              <a:solidFill>
                <a:srgbClr val="92D050"/>
              </a:solidFill>
            </a:endParaRPr>
          </a:p>
        </p:txBody>
      </p:sp>
      <p:cxnSp>
        <p:nvCxnSpPr>
          <p:cNvPr id="115" name="Straight Connector 114"/>
          <p:cNvCxnSpPr/>
          <p:nvPr/>
        </p:nvCxnSpPr>
        <p:spPr>
          <a:xfrm>
            <a:off x="3203848" y="5013176"/>
            <a:ext cx="2124000" cy="0"/>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116" name="Straight Arrow Connector 115"/>
          <p:cNvCxnSpPr/>
          <p:nvPr/>
        </p:nvCxnSpPr>
        <p:spPr>
          <a:xfrm>
            <a:off x="3211444" y="5013175"/>
            <a:ext cx="8997" cy="75600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117" name="Straight Arrow Connector 116"/>
          <p:cNvCxnSpPr/>
          <p:nvPr/>
        </p:nvCxnSpPr>
        <p:spPr>
          <a:xfrm>
            <a:off x="5311848" y="5013175"/>
            <a:ext cx="0" cy="75600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118" name="Straight Connector 117"/>
          <p:cNvCxnSpPr/>
          <p:nvPr/>
        </p:nvCxnSpPr>
        <p:spPr>
          <a:xfrm>
            <a:off x="4427984" y="4725144"/>
            <a:ext cx="0" cy="288000"/>
          </a:xfrm>
          <a:prstGeom prst="line">
            <a:avLst/>
          </a:prstGeom>
          <a:ln/>
        </p:spPr>
        <p:style>
          <a:lnRef idx="1">
            <a:schemeClr val="accent6"/>
          </a:lnRef>
          <a:fillRef idx="0">
            <a:schemeClr val="accent6"/>
          </a:fillRef>
          <a:effectRef idx="0">
            <a:schemeClr val="accent6"/>
          </a:effectRef>
          <a:fontRef idx="minor">
            <a:schemeClr val="tx1"/>
          </a:fontRef>
        </p:style>
      </p:cxnSp>
      <p:sp>
        <p:nvSpPr>
          <p:cNvPr id="119" name="Oval 118"/>
          <p:cNvSpPr/>
          <p:nvPr/>
        </p:nvSpPr>
        <p:spPr>
          <a:xfrm>
            <a:off x="5076056" y="5195249"/>
            <a:ext cx="504000" cy="360000"/>
          </a:xfrm>
          <a:prstGeom prst="ellipse">
            <a:avLst/>
          </a:prstGeom>
          <a:solidFill>
            <a:schemeClr val="bg1">
              <a:lumMod val="85000"/>
            </a:schemeClr>
          </a:solidFill>
          <a:ln w="12700">
            <a:prstDash val="lgDash"/>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CH" sz="1050" dirty="0" smtClean="0">
                <a:solidFill>
                  <a:srgbClr val="FF0000"/>
                </a:solidFill>
              </a:rPr>
              <a:t>14%</a:t>
            </a:r>
            <a:endParaRPr lang="en-GB" sz="1050" dirty="0">
              <a:solidFill>
                <a:srgbClr val="FF0000"/>
              </a:solidFill>
            </a:endParaRPr>
          </a:p>
        </p:txBody>
      </p:sp>
      <p:sp>
        <p:nvSpPr>
          <p:cNvPr id="120" name="Oval 119"/>
          <p:cNvSpPr/>
          <p:nvPr/>
        </p:nvSpPr>
        <p:spPr>
          <a:xfrm>
            <a:off x="2987704" y="5166293"/>
            <a:ext cx="504000" cy="360000"/>
          </a:xfrm>
          <a:prstGeom prst="ellipse">
            <a:avLst/>
          </a:prstGeom>
          <a:solidFill>
            <a:schemeClr val="bg1">
              <a:lumMod val="85000"/>
            </a:schemeClr>
          </a:solidFill>
          <a:ln w="12700">
            <a:prstDash val="lgDash"/>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CH" sz="1050" dirty="0">
                <a:solidFill>
                  <a:srgbClr val="FF0000"/>
                </a:solidFill>
              </a:rPr>
              <a:t>0</a:t>
            </a:r>
            <a:r>
              <a:rPr lang="de-CH" sz="1050" dirty="0" smtClean="0">
                <a:solidFill>
                  <a:srgbClr val="FF0000"/>
                </a:solidFill>
              </a:rPr>
              <a:t>%</a:t>
            </a:r>
            <a:endParaRPr lang="en-GB" sz="1050" dirty="0">
              <a:solidFill>
                <a:srgbClr val="FF0000"/>
              </a:solidFill>
            </a:endParaRPr>
          </a:p>
        </p:txBody>
      </p:sp>
      <p:cxnSp>
        <p:nvCxnSpPr>
          <p:cNvPr id="121" name="Straight Connector 120"/>
          <p:cNvCxnSpPr/>
          <p:nvPr/>
        </p:nvCxnSpPr>
        <p:spPr>
          <a:xfrm>
            <a:off x="4355976" y="4725144"/>
            <a:ext cx="0" cy="1152000"/>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22" name="Straight Arrow Connector 121"/>
          <p:cNvCxnSpPr/>
          <p:nvPr/>
        </p:nvCxnSpPr>
        <p:spPr>
          <a:xfrm>
            <a:off x="4355976" y="5877272"/>
            <a:ext cx="360000" cy="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sp>
        <p:nvSpPr>
          <p:cNvPr id="123" name="Oval 122"/>
          <p:cNvSpPr/>
          <p:nvPr/>
        </p:nvSpPr>
        <p:spPr>
          <a:xfrm>
            <a:off x="4103976" y="5318693"/>
            <a:ext cx="504000" cy="360000"/>
          </a:xfrm>
          <a:prstGeom prst="ellipse">
            <a:avLst/>
          </a:prstGeom>
          <a:ln/>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de-CH" sz="1050" dirty="0" smtClean="0">
                <a:solidFill>
                  <a:srgbClr val="92D050"/>
                </a:solidFill>
              </a:rPr>
              <a:t>3%</a:t>
            </a:r>
            <a:endParaRPr lang="en-GB" sz="1050" dirty="0">
              <a:solidFill>
                <a:srgbClr val="92D050"/>
              </a:solidFill>
            </a:endParaRPr>
          </a:p>
        </p:txBody>
      </p:sp>
      <p:cxnSp>
        <p:nvCxnSpPr>
          <p:cNvPr id="124" name="Straight Arrow Connector 123"/>
          <p:cNvCxnSpPr/>
          <p:nvPr/>
        </p:nvCxnSpPr>
        <p:spPr>
          <a:xfrm flipH="1">
            <a:off x="3779912" y="6093296"/>
            <a:ext cx="936000" cy="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sp>
        <p:nvSpPr>
          <p:cNvPr id="66" name="Rectangle 65"/>
          <p:cNvSpPr/>
          <p:nvPr/>
        </p:nvSpPr>
        <p:spPr>
          <a:xfrm>
            <a:off x="323728" y="404664"/>
            <a:ext cx="1800000" cy="6120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de-CH" dirty="0" smtClean="0">
                <a:solidFill>
                  <a:srgbClr val="FFCC00"/>
                </a:solidFill>
              </a:rPr>
              <a:t>The Global Fund</a:t>
            </a:r>
            <a:endParaRPr lang="en-GB" dirty="0">
              <a:solidFill>
                <a:srgbClr val="FFCC00"/>
              </a:solidFill>
            </a:endParaRPr>
          </a:p>
        </p:txBody>
      </p:sp>
      <p:cxnSp>
        <p:nvCxnSpPr>
          <p:cNvPr id="67" name="Straight Arrow Connector 66"/>
          <p:cNvCxnSpPr/>
          <p:nvPr/>
        </p:nvCxnSpPr>
        <p:spPr>
          <a:xfrm>
            <a:off x="2195736" y="584664"/>
            <a:ext cx="972000" cy="0"/>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sp>
        <p:nvSpPr>
          <p:cNvPr id="68" name="Oval 67"/>
          <p:cNvSpPr/>
          <p:nvPr/>
        </p:nvSpPr>
        <p:spPr>
          <a:xfrm>
            <a:off x="2411816" y="404664"/>
            <a:ext cx="504000" cy="360000"/>
          </a:xfrm>
          <a:prstGeom prst="ellipse">
            <a:avLst/>
          </a:prstGeom>
          <a:ln w="12700"/>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de-CH" sz="1050" dirty="0" smtClean="0">
                <a:solidFill>
                  <a:srgbClr val="92D050"/>
                </a:solidFill>
              </a:rPr>
              <a:t>100%</a:t>
            </a:r>
            <a:endParaRPr lang="en-GB" sz="1050" dirty="0">
              <a:solidFill>
                <a:srgbClr val="92D050"/>
              </a:solidFill>
            </a:endParaRPr>
          </a:p>
        </p:txBody>
      </p:sp>
      <p:grpSp>
        <p:nvGrpSpPr>
          <p:cNvPr id="31" name="Group 30"/>
          <p:cNvGrpSpPr/>
          <p:nvPr/>
        </p:nvGrpSpPr>
        <p:grpSpPr>
          <a:xfrm>
            <a:off x="6322670" y="4560983"/>
            <a:ext cx="2534554" cy="1676329"/>
            <a:chOff x="5817838" y="3840903"/>
            <a:chExt cx="2534554" cy="1676329"/>
          </a:xfrm>
        </p:grpSpPr>
        <p:sp>
          <p:nvSpPr>
            <p:cNvPr id="2" name="Rectangle 1"/>
            <p:cNvSpPr/>
            <p:nvPr/>
          </p:nvSpPr>
          <p:spPr>
            <a:xfrm>
              <a:off x="5817838" y="3840903"/>
              <a:ext cx="2509546" cy="167632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9" name="Group 28"/>
            <p:cNvGrpSpPr/>
            <p:nvPr/>
          </p:nvGrpSpPr>
          <p:grpSpPr>
            <a:xfrm>
              <a:off x="6023128" y="4174568"/>
              <a:ext cx="2329264" cy="1159790"/>
              <a:chOff x="6444208" y="3933056"/>
              <a:chExt cx="2329264" cy="1472960"/>
            </a:xfrm>
          </p:grpSpPr>
          <p:grpSp>
            <p:nvGrpSpPr>
              <p:cNvPr id="20" name="Group 19"/>
              <p:cNvGrpSpPr/>
              <p:nvPr/>
            </p:nvGrpSpPr>
            <p:grpSpPr>
              <a:xfrm>
                <a:off x="6444208" y="3933056"/>
                <a:ext cx="2329208" cy="153888"/>
                <a:chOff x="6444264" y="3982136"/>
                <a:chExt cx="2329208" cy="153888"/>
              </a:xfrm>
            </p:grpSpPr>
            <p:sp>
              <p:nvSpPr>
                <p:cNvPr id="3" name="TextBox 2"/>
                <p:cNvSpPr txBox="1"/>
                <p:nvPr/>
              </p:nvSpPr>
              <p:spPr>
                <a:xfrm>
                  <a:off x="7020272" y="3982136"/>
                  <a:ext cx="1753200" cy="153888"/>
                </a:xfrm>
                <a:prstGeom prst="rect">
                  <a:avLst/>
                </a:prstGeom>
                <a:noFill/>
              </p:spPr>
              <p:txBody>
                <a:bodyPr wrap="square" lIns="0" tIns="0" rIns="0" bIns="0" rtlCol="0">
                  <a:spAutoFit/>
                </a:bodyPr>
                <a:lstStyle/>
                <a:p>
                  <a:r>
                    <a:rPr lang="de-CH" sz="1000" dirty="0" err="1" smtClean="0"/>
                    <a:t>flow</a:t>
                  </a:r>
                  <a:r>
                    <a:rPr lang="de-CH" sz="1000" dirty="0" smtClean="0"/>
                    <a:t> </a:t>
                  </a:r>
                  <a:r>
                    <a:rPr lang="de-CH" sz="1000" dirty="0" err="1" smtClean="0"/>
                    <a:t>of</a:t>
                  </a:r>
                  <a:r>
                    <a:rPr lang="de-CH" sz="1000" dirty="0" smtClean="0"/>
                    <a:t> </a:t>
                  </a:r>
                  <a:r>
                    <a:rPr lang="de-CH" sz="1000" dirty="0" err="1" smtClean="0"/>
                    <a:t>funds</a:t>
                  </a:r>
                  <a:endParaRPr lang="en-GB" sz="1000" dirty="0"/>
                </a:p>
              </p:txBody>
            </p:sp>
            <p:cxnSp>
              <p:nvCxnSpPr>
                <p:cNvPr id="75" name="Straight Arrow Connector 74"/>
                <p:cNvCxnSpPr/>
                <p:nvPr/>
              </p:nvCxnSpPr>
              <p:spPr>
                <a:xfrm>
                  <a:off x="6444264" y="4059080"/>
                  <a:ext cx="504000" cy="0"/>
                </a:xfrm>
                <a:prstGeom prst="straightConnector1">
                  <a:avLst/>
                </a:prstGeom>
                <a:ln w="12700">
                  <a:tailEnd type="arrow"/>
                </a:ln>
              </p:spPr>
              <p:style>
                <a:lnRef idx="2">
                  <a:schemeClr val="accent3"/>
                </a:lnRef>
                <a:fillRef idx="0">
                  <a:schemeClr val="accent3"/>
                </a:fillRef>
                <a:effectRef idx="1">
                  <a:schemeClr val="accent3"/>
                </a:effectRef>
                <a:fontRef idx="minor">
                  <a:schemeClr val="tx1"/>
                </a:fontRef>
              </p:style>
            </p:cxnSp>
            <p:sp>
              <p:nvSpPr>
                <p:cNvPr id="76" name="Oval 75"/>
                <p:cNvSpPr/>
                <p:nvPr/>
              </p:nvSpPr>
              <p:spPr>
                <a:xfrm>
                  <a:off x="6588248" y="3987080"/>
                  <a:ext cx="216000" cy="144000"/>
                </a:xfrm>
                <a:prstGeom prst="ellipse">
                  <a:avLst/>
                </a:prstGeom>
                <a:ln w="12700"/>
              </p:spPr>
              <p:style>
                <a:lnRef idx="2">
                  <a:schemeClr val="accent3"/>
                </a:lnRef>
                <a:fillRef idx="1">
                  <a:schemeClr val="lt1"/>
                </a:fillRef>
                <a:effectRef idx="0">
                  <a:schemeClr val="accent3"/>
                </a:effectRef>
                <a:fontRef idx="minor">
                  <a:schemeClr val="dk1"/>
                </a:fontRef>
              </p:style>
              <p:txBody>
                <a:bodyPr rtlCol="0" anchor="ctr"/>
                <a:lstStyle/>
                <a:p>
                  <a:pPr algn="ctr"/>
                  <a:endParaRPr lang="en-GB" sz="1050" dirty="0">
                    <a:solidFill>
                      <a:srgbClr val="92D050"/>
                    </a:solidFill>
                  </a:endParaRPr>
                </a:p>
              </p:txBody>
            </p:sp>
          </p:grpSp>
          <p:grpSp>
            <p:nvGrpSpPr>
              <p:cNvPr id="21" name="Group 20"/>
              <p:cNvGrpSpPr/>
              <p:nvPr/>
            </p:nvGrpSpPr>
            <p:grpSpPr>
              <a:xfrm>
                <a:off x="6444208" y="4152901"/>
                <a:ext cx="2329264" cy="153888"/>
                <a:chOff x="6444208" y="4201150"/>
                <a:chExt cx="2329264" cy="153888"/>
              </a:xfrm>
            </p:grpSpPr>
            <p:cxnSp>
              <p:nvCxnSpPr>
                <p:cNvPr id="77" name="Straight Arrow Connector 76"/>
                <p:cNvCxnSpPr/>
                <p:nvPr/>
              </p:nvCxnSpPr>
              <p:spPr>
                <a:xfrm>
                  <a:off x="6444208" y="4278094"/>
                  <a:ext cx="504000" cy="0"/>
                </a:xfrm>
                <a:prstGeom prst="straightConnector1">
                  <a:avLst/>
                </a:prstGeom>
                <a:ln w="12700">
                  <a:solidFill>
                    <a:schemeClr val="accent6">
                      <a:lumMod val="75000"/>
                    </a:schemeClr>
                  </a:solidFill>
                  <a:tailEnd type="arrow"/>
                </a:ln>
              </p:spPr>
              <p:style>
                <a:lnRef idx="2">
                  <a:schemeClr val="accent3"/>
                </a:lnRef>
                <a:fillRef idx="0">
                  <a:schemeClr val="accent3"/>
                </a:fillRef>
                <a:effectRef idx="1">
                  <a:schemeClr val="accent3"/>
                </a:effectRef>
                <a:fontRef idx="minor">
                  <a:schemeClr val="tx1"/>
                </a:fontRef>
              </p:style>
            </p:cxnSp>
            <p:grpSp>
              <p:nvGrpSpPr>
                <p:cNvPr id="19" name="Group 18"/>
                <p:cNvGrpSpPr/>
                <p:nvPr/>
              </p:nvGrpSpPr>
              <p:grpSpPr>
                <a:xfrm>
                  <a:off x="6588192" y="4201150"/>
                  <a:ext cx="2185280" cy="153888"/>
                  <a:chOff x="6588192" y="4201150"/>
                  <a:chExt cx="2185280" cy="153888"/>
                </a:xfrm>
              </p:grpSpPr>
              <p:sp>
                <p:nvSpPr>
                  <p:cNvPr id="69" name="TextBox 68"/>
                  <p:cNvSpPr txBox="1"/>
                  <p:nvPr/>
                </p:nvSpPr>
                <p:spPr>
                  <a:xfrm>
                    <a:off x="7020272" y="4201150"/>
                    <a:ext cx="1753200" cy="153888"/>
                  </a:xfrm>
                  <a:prstGeom prst="rect">
                    <a:avLst/>
                  </a:prstGeom>
                  <a:noFill/>
                </p:spPr>
                <p:txBody>
                  <a:bodyPr wrap="square" lIns="0" tIns="0" rIns="0" bIns="0" rtlCol="0">
                    <a:spAutoFit/>
                  </a:bodyPr>
                  <a:lstStyle/>
                  <a:p>
                    <a:r>
                      <a:rPr lang="de-CH" sz="1000" dirty="0" err="1"/>
                      <a:t>f</a:t>
                    </a:r>
                    <a:r>
                      <a:rPr lang="de-CH" sz="1000" dirty="0" err="1" smtClean="0"/>
                      <a:t>low</a:t>
                    </a:r>
                    <a:r>
                      <a:rPr lang="de-CH" sz="1000" dirty="0" smtClean="0"/>
                      <a:t> </a:t>
                    </a:r>
                    <a:r>
                      <a:rPr lang="de-CH" sz="1000" dirty="0" err="1" smtClean="0"/>
                      <a:t>of</a:t>
                    </a:r>
                    <a:r>
                      <a:rPr lang="de-CH" sz="1000" dirty="0" smtClean="0"/>
                      <a:t> </a:t>
                    </a:r>
                    <a:r>
                      <a:rPr lang="de-CH" sz="1000" dirty="0" err="1" smtClean="0"/>
                      <a:t>assets</a:t>
                    </a:r>
                    <a:endParaRPr lang="en-GB" sz="1000" dirty="0"/>
                  </a:p>
                </p:txBody>
              </p:sp>
              <p:sp>
                <p:nvSpPr>
                  <p:cNvPr id="79" name="Oval 78"/>
                  <p:cNvSpPr/>
                  <p:nvPr/>
                </p:nvSpPr>
                <p:spPr>
                  <a:xfrm>
                    <a:off x="6588192" y="4206094"/>
                    <a:ext cx="216000" cy="144000"/>
                  </a:xfrm>
                  <a:prstGeom prst="ellipse">
                    <a:avLst/>
                  </a:prstGeom>
                  <a:ln w="12700">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sz="1050" dirty="0">
                      <a:solidFill>
                        <a:srgbClr val="92D050"/>
                      </a:solidFill>
                    </a:endParaRPr>
                  </a:p>
                </p:txBody>
              </p:sp>
            </p:grpSp>
          </p:grpSp>
          <p:grpSp>
            <p:nvGrpSpPr>
              <p:cNvPr id="18" name="Group 17"/>
              <p:cNvGrpSpPr/>
              <p:nvPr/>
            </p:nvGrpSpPr>
            <p:grpSpPr>
              <a:xfrm>
                <a:off x="6444208" y="4372746"/>
                <a:ext cx="2329264" cy="153888"/>
                <a:chOff x="6444208" y="4413122"/>
                <a:chExt cx="2329264" cy="153888"/>
              </a:xfrm>
            </p:grpSpPr>
            <p:sp>
              <p:nvSpPr>
                <p:cNvPr id="70" name="TextBox 69"/>
                <p:cNvSpPr txBox="1"/>
                <p:nvPr/>
              </p:nvSpPr>
              <p:spPr>
                <a:xfrm>
                  <a:off x="7020272" y="4413122"/>
                  <a:ext cx="1753200" cy="153888"/>
                </a:xfrm>
                <a:prstGeom prst="rect">
                  <a:avLst/>
                </a:prstGeom>
                <a:noFill/>
              </p:spPr>
              <p:txBody>
                <a:bodyPr wrap="square" lIns="0" tIns="0" rIns="0" bIns="0" rtlCol="0">
                  <a:spAutoFit/>
                </a:bodyPr>
                <a:lstStyle/>
                <a:p>
                  <a:r>
                    <a:rPr lang="de-CH" sz="1000" dirty="0" err="1"/>
                    <a:t>r</a:t>
                  </a:r>
                  <a:r>
                    <a:rPr lang="de-CH" sz="1000" dirty="0" err="1" smtClean="0"/>
                    <a:t>eporting</a:t>
                  </a:r>
                  <a:r>
                    <a:rPr lang="de-CH" sz="1000" dirty="0" smtClean="0"/>
                    <a:t> </a:t>
                  </a:r>
                  <a:r>
                    <a:rPr lang="de-CH" sz="1000" dirty="0" err="1" smtClean="0"/>
                    <a:t>flow</a:t>
                  </a:r>
                  <a:endParaRPr lang="en-GB" sz="1000" dirty="0"/>
                </a:p>
              </p:txBody>
            </p:sp>
            <p:cxnSp>
              <p:nvCxnSpPr>
                <p:cNvPr id="86" name="Straight Arrow Connector 85"/>
                <p:cNvCxnSpPr/>
                <p:nvPr/>
              </p:nvCxnSpPr>
              <p:spPr>
                <a:xfrm>
                  <a:off x="6444208" y="4490066"/>
                  <a:ext cx="504000" cy="0"/>
                </a:xfrm>
                <a:prstGeom prst="straightConnector1">
                  <a:avLst/>
                </a:prstGeom>
                <a:ln w="12700">
                  <a:solidFill>
                    <a:schemeClr val="tx1"/>
                  </a:solidFill>
                  <a:tailEnd type="arrow"/>
                </a:ln>
              </p:spPr>
              <p:style>
                <a:lnRef idx="2">
                  <a:schemeClr val="accent3"/>
                </a:lnRef>
                <a:fillRef idx="0">
                  <a:schemeClr val="accent3"/>
                </a:fillRef>
                <a:effectRef idx="1">
                  <a:schemeClr val="accent3"/>
                </a:effectRef>
                <a:fontRef idx="minor">
                  <a:schemeClr val="tx1"/>
                </a:fontRef>
              </p:style>
            </p:cxnSp>
          </p:grpSp>
          <p:grpSp>
            <p:nvGrpSpPr>
              <p:cNvPr id="17" name="Group 16"/>
              <p:cNvGrpSpPr/>
              <p:nvPr/>
            </p:nvGrpSpPr>
            <p:grpSpPr>
              <a:xfrm>
                <a:off x="6444208" y="4592591"/>
                <a:ext cx="2304256" cy="153888"/>
                <a:chOff x="6516272" y="4626147"/>
                <a:chExt cx="2304256" cy="153888"/>
              </a:xfrm>
            </p:grpSpPr>
            <p:sp>
              <p:nvSpPr>
                <p:cNvPr id="71" name="TextBox 70"/>
                <p:cNvSpPr txBox="1"/>
                <p:nvPr/>
              </p:nvSpPr>
              <p:spPr>
                <a:xfrm>
                  <a:off x="7067328" y="4626147"/>
                  <a:ext cx="1753200" cy="153888"/>
                </a:xfrm>
                <a:prstGeom prst="rect">
                  <a:avLst/>
                </a:prstGeom>
                <a:noFill/>
              </p:spPr>
              <p:txBody>
                <a:bodyPr wrap="square" lIns="0" tIns="0" rIns="0" bIns="0" rtlCol="0">
                  <a:spAutoFit/>
                </a:bodyPr>
                <a:lstStyle/>
                <a:p>
                  <a:r>
                    <a:rPr lang="de-CH" sz="1000" dirty="0" smtClean="0"/>
                    <a:t>SRs </a:t>
                  </a:r>
                  <a:r>
                    <a:rPr lang="de-CH" sz="1000" dirty="0" err="1" smtClean="0"/>
                    <a:t>receiving</a:t>
                  </a:r>
                  <a:r>
                    <a:rPr lang="de-CH" sz="1000" dirty="0" smtClean="0"/>
                    <a:t> </a:t>
                  </a:r>
                  <a:r>
                    <a:rPr lang="de-CH" sz="1000" dirty="0" err="1" smtClean="0"/>
                    <a:t>advances</a:t>
                  </a:r>
                  <a:endParaRPr lang="en-GB" sz="1000" dirty="0"/>
                </a:p>
              </p:txBody>
            </p:sp>
            <p:sp>
              <p:nvSpPr>
                <p:cNvPr id="101" name="Rectangle 100"/>
                <p:cNvSpPr/>
                <p:nvPr/>
              </p:nvSpPr>
              <p:spPr>
                <a:xfrm>
                  <a:off x="6516272" y="4631091"/>
                  <a:ext cx="396000" cy="1440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600" dirty="0">
                    <a:solidFill>
                      <a:schemeClr val="bg1"/>
                    </a:solidFill>
                  </a:endParaRPr>
                </a:p>
              </p:txBody>
            </p:sp>
          </p:grpSp>
          <p:grpSp>
            <p:nvGrpSpPr>
              <p:cNvPr id="22" name="Group 21"/>
              <p:cNvGrpSpPr/>
              <p:nvPr/>
            </p:nvGrpSpPr>
            <p:grpSpPr>
              <a:xfrm>
                <a:off x="6444208" y="4812436"/>
                <a:ext cx="2304256" cy="153888"/>
                <a:chOff x="6516216" y="4858226"/>
                <a:chExt cx="2304256" cy="153888"/>
              </a:xfrm>
            </p:grpSpPr>
            <p:sp>
              <p:nvSpPr>
                <p:cNvPr id="72" name="TextBox 71"/>
                <p:cNvSpPr txBox="1"/>
                <p:nvPr/>
              </p:nvSpPr>
              <p:spPr>
                <a:xfrm>
                  <a:off x="7067910" y="4858226"/>
                  <a:ext cx="1752562" cy="153888"/>
                </a:xfrm>
                <a:prstGeom prst="rect">
                  <a:avLst/>
                </a:prstGeom>
                <a:noFill/>
              </p:spPr>
              <p:txBody>
                <a:bodyPr wrap="square" lIns="0" tIns="0" rIns="0" bIns="0" rtlCol="0">
                  <a:spAutoFit/>
                </a:bodyPr>
                <a:lstStyle/>
                <a:p>
                  <a:r>
                    <a:rPr lang="de-CH" sz="1000" dirty="0" smtClean="0"/>
                    <a:t>SRs </a:t>
                  </a:r>
                  <a:r>
                    <a:rPr lang="de-CH" sz="1000" dirty="0" err="1" smtClean="0"/>
                    <a:t>managed</a:t>
                  </a:r>
                  <a:r>
                    <a:rPr lang="de-CH" sz="1000" dirty="0" smtClean="0"/>
                    <a:t> </a:t>
                  </a:r>
                  <a:r>
                    <a:rPr lang="de-CH" sz="1000" dirty="0" err="1" smtClean="0"/>
                    <a:t>by</a:t>
                  </a:r>
                  <a:r>
                    <a:rPr lang="de-CH" sz="1000" dirty="0" smtClean="0"/>
                    <a:t> </a:t>
                  </a:r>
                  <a:r>
                    <a:rPr lang="de-CH" sz="1000" dirty="0" err="1" smtClean="0"/>
                    <a:t>direct</a:t>
                  </a:r>
                  <a:r>
                    <a:rPr lang="de-CH" sz="1000" dirty="0" smtClean="0"/>
                    <a:t> </a:t>
                  </a:r>
                  <a:r>
                    <a:rPr lang="de-CH" sz="1000" dirty="0" err="1" smtClean="0"/>
                    <a:t>payments</a:t>
                  </a:r>
                  <a:endParaRPr lang="en-GB" sz="1000" dirty="0"/>
                </a:p>
              </p:txBody>
            </p:sp>
            <p:sp>
              <p:nvSpPr>
                <p:cNvPr id="104" name="Rectangle 103"/>
                <p:cNvSpPr/>
                <p:nvPr/>
              </p:nvSpPr>
              <p:spPr>
                <a:xfrm>
                  <a:off x="6516216" y="4863170"/>
                  <a:ext cx="396000" cy="14400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GB" sz="1600" dirty="0">
                    <a:solidFill>
                      <a:schemeClr val="bg1"/>
                    </a:solidFill>
                  </a:endParaRPr>
                </a:p>
              </p:txBody>
            </p:sp>
          </p:grpSp>
          <p:grpSp>
            <p:nvGrpSpPr>
              <p:cNvPr id="23" name="Group 22"/>
              <p:cNvGrpSpPr/>
              <p:nvPr/>
            </p:nvGrpSpPr>
            <p:grpSpPr>
              <a:xfrm>
                <a:off x="6444208" y="5032281"/>
                <a:ext cx="2328626" cy="153888"/>
                <a:chOff x="6444208" y="5079185"/>
                <a:chExt cx="2328626" cy="153888"/>
              </a:xfrm>
            </p:grpSpPr>
            <p:sp>
              <p:nvSpPr>
                <p:cNvPr id="73" name="TextBox 72"/>
                <p:cNvSpPr txBox="1"/>
                <p:nvPr/>
              </p:nvSpPr>
              <p:spPr>
                <a:xfrm>
                  <a:off x="7020272" y="5079185"/>
                  <a:ext cx="1752562" cy="153888"/>
                </a:xfrm>
                <a:prstGeom prst="rect">
                  <a:avLst/>
                </a:prstGeom>
                <a:noFill/>
              </p:spPr>
              <p:txBody>
                <a:bodyPr wrap="square" lIns="0" tIns="0" rIns="0" bIns="0" rtlCol="0">
                  <a:spAutoFit/>
                </a:bodyPr>
                <a:lstStyle/>
                <a:p>
                  <a:r>
                    <a:rPr lang="de-CH" sz="1000" dirty="0" err="1" smtClean="0"/>
                    <a:t>Unknown</a:t>
                  </a:r>
                  <a:r>
                    <a:rPr lang="de-CH" sz="1000" dirty="0" smtClean="0"/>
                    <a:t> </a:t>
                  </a:r>
                  <a:r>
                    <a:rPr lang="de-CH" sz="1000" dirty="0" err="1" smtClean="0"/>
                    <a:t>percentages</a:t>
                  </a:r>
                  <a:endParaRPr lang="en-GB" sz="1000" dirty="0"/>
                </a:p>
              </p:txBody>
            </p:sp>
            <p:cxnSp>
              <p:nvCxnSpPr>
                <p:cNvPr id="105" name="Straight Arrow Connector 104"/>
                <p:cNvCxnSpPr/>
                <p:nvPr/>
              </p:nvCxnSpPr>
              <p:spPr>
                <a:xfrm>
                  <a:off x="6444208" y="5156129"/>
                  <a:ext cx="504000" cy="0"/>
                </a:xfrm>
                <a:prstGeom prst="straightConnector1">
                  <a:avLst/>
                </a:prstGeom>
                <a:ln w="12700">
                  <a:solidFill>
                    <a:schemeClr val="bg1">
                      <a:lumMod val="50000"/>
                    </a:schemeClr>
                  </a:solidFill>
                  <a:tailEnd type="arrow"/>
                </a:ln>
              </p:spPr>
              <p:style>
                <a:lnRef idx="2">
                  <a:schemeClr val="accent3"/>
                </a:lnRef>
                <a:fillRef idx="0">
                  <a:schemeClr val="accent3"/>
                </a:fillRef>
                <a:effectRef idx="1">
                  <a:schemeClr val="accent3"/>
                </a:effectRef>
                <a:fontRef idx="minor">
                  <a:schemeClr val="tx1"/>
                </a:fontRef>
              </p:style>
            </p:cxnSp>
            <p:sp>
              <p:nvSpPr>
                <p:cNvPr id="106" name="Oval 105"/>
                <p:cNvSpPr/>
                <p:nvPr/>
              </p:nvSpPr>
              <p:spPr>
                <a:xfrm>
                  <a:off x="6588192" y="5084129"/>
                  <a:ext cx="216000" cy="144000"/>
                </a:xfrm>
                <a:prstGeom prst="ellipse">
                  <a:avLst/>
                </a:prstGeom>
                <a:solidFill>
                  <a:schemeClr val="bg1">
                    <a:lumMod val="75000"/>
                  </a:schemeClr>
                </a:solidFill>
                <a:ln w="12700">
                  <a:solidFill>
                    <a:schemeClr val="bg1">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sz="1050" dirty="0">
                    <a:solidFill>
                      <a:srgbClr val="92D050"/>
                    </a:solidFill>
                  </a:endParaRPr>
                </a:p>
              </p:txBody>
            </p:sp>
          </p:grpSp>
          <p:grpSp>
            <p:nvGrpSpPr>
              <p:cNvPr id="24" name="Group 23"/>
              <p:cNvGrpSpPr/>
              <p:nvPr/>
            </p:nvGrpSpPr>
            <p:grpSpPr>
              <a:xfrm>
                <a:off x="6444208" y="5252128"/>
                <a:ext cx="2328626" cy="153888"/>
                <a:chOff x="6444208" y="5301208"/>
                <a:chExt cx="2328626" cy="153888"/>
              </a:xfrm>
            </p:grpSpPr>
            <p:sp>
              <p:nvSpPr>
                <p:cNvPr id="74" name="TextBox 73"/>
                <p:cNvSpPr txBox="1"/>
                <p:nvPr/>
              </p:nvSpPr>
              <p:spPr>
                <a:xfrm>
                  <a:off x="7020272" y="5301208"/>
                  <a:ext cx="1752562" cy="153888"/>
                </a:xfrm>
                <a:prstGeom prst="rect">
                  <a:avLst/>
                </a:prstGeom>
                <a:noFill/>
              </p:spPr>
              <p:txBody>
                <a:bodyPr wrap="square" lIns="0" tIns="0" rIns="0" bIns="0" rtlCol="0">
                  <a:spAutoFit/>
                </a:bodyPr>
                <a:lstStyle/>
                <a:p>
                  <a:r>
                    <a:rPr lang="de-CH" sz="1000" dirty="0" err="1"/>
                    <a:t>r</a:t>
                  </a:r>
                  <a:r>
                    <a:rPr lang="de-CH" sz="1000" dirty="0" err="1" smtClean="0"/>
                    <a:t>elationships</a:t>
                  </a:r>
                  <a:r>
                    <a:rPr lang="de-CH" sz="1000" dirty="0" smtClean="0"/>
                    <a:t> not </a:t>
                  </a:r>
                  <a:r>
                    <a:rPr lang="de-CH" sz="1000" dirty="0" err="1" smtClean="0"/>
                    <a:t>clear</a:t>
                  </a:r>
                  <a:endParaRPr lang="en-GB" sz="1000" dirty="0"/>
                </a:p>
              </p:txBody>
            </p:sp>
            <p:cxnSp>
              <p:nvCxnSpPr>
                <p:cNvPr id="108" name="Straight Arrow Connector 107"/>
                <p:cNvCxnSpPr/>
                <p:nvPr/>
              </p:nvCxnSpPr>
              <p:spPr>
                <a:xfrm>
                  <a:off x="6444208" y="5378152"/>
                  <a:ext cx="504000" cy="0"/>
                </a:xfrm>
                <a:prstGeom prst="straightConnector1">
                  <a:avLst/>
                </a:prstGeom>
                <a:ln w="12700">
                  <a:solidFill>
                    <a:schemeClr val="bg1">
                      <a:lumMod val="50000"/>
                    </a:schemeClr>
                  </a:solidFill>
                  <a:prstDash val="lgDash"/>
                  <a:tailEnd type="arrow"/>
                </a:ln>
              </p:spPr>
              <p:style>
                <a:lnRef idx="2">
                  <a:schemeClr val="accent3"/>
                </a:lnRef>
                <a:fillRef idx="0">
                  <a:schemeClr val="accent3"/>
                </a:fillRef>
                <a:effectRef idx="1">
                  <a:schemeClr val="accent3"/>
                </a:effectRef>
                <a:fontRef idx="minor">
                  <a:schemeClr val="tx1"/>
                </a:fontRef>
              </p:style>
            </p:cxnSp>
          </p:grpSp>
        </p:grpSp>
        <p:sp>
          <p:nvSpPr>
            <p:cNvPr id="30" name="TextBox 29"/>
            <p:cNvSpPr txBox="1"/>
            <p:nvPr/>
          </p:nvSpPr>
          <p:spPr>
            <a:xfrm>
              <a:off x="5950783" y="3881485"/>
              <a:ext cx="1141160" cy="261610"/>
            </a:xfrm>
            <a:prstGeom prst="rect">
              <a:avLst/>
            </a:prstGeom>
            <a:noFill/>
          </p:spPr>
          <p:txBody>
            <a:bodyPr wrap="square" rtlCol="0">
              <a:spAutoFit/>
            </a:bodyPr>
            <a:lstStyle/>
            <a:p>
              <a:r>
                <a:rPr lang="de-CH" sz="1100" dirty="0" smtClean="0"/>
                <a:t>Legend:</a:t>
              </a:r>
              <a:endParaRPr lang="en-GB" sz="1100" dirty="0"/>
            </a:p>
          </p:txBody>
        </p:sp>
      </p:grpSp>
      <p:cxnSp>
        <p:nvCxnSpPr>
          <p:cNvPr id="126" name="Straight Arrow Connector 125"/>
          <p:cNvCxnSpPr/>
          <p:nvPr/>
        </p:nvCxnSpPr>
        <p:spPr>
          <a:xfrm rot="16200000">
            <a:off x="3887936" y="1151944"/>
            <a:ext cx="216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7" name="Straight Connector 126"/>
          <p:cNvCxnSpPr/>
          <p:nvPr/>
        </p:nvCxnSpPr>
        <p:spPr>
          <a:xfrm>
            <a:off x="972408" y="1268760"/>
            <a:ext cx="7056000" cy="0"/>
          </a:xfrm>
          <a:prstGeom prst="line">
            <a:avLst/>
          </a:prstGeom>
          <a:ln/>
        </p:spPr>
        <p:style>
          <a:lnRef idx="1">
            <a:schemeClr val="dk1"/>
          </a:lnRef>
          <a:fillRef idx="0">
            <a:schemeClr val="dk1"/>
          </a:fillRef>
          <a:effectRef idx="0">
            <a:schemeClr val="dk1"/>
          </a:effectRef>
          <a:fontRef idx="minor">
            <a:schemeClr val="tx1"/>
          </a:fontRef>
        </p:style>
      </p:cxnSp>
      <p:cxnSp>
        <p:nvCxnSpPr>
          <p:cNvPr id="133" name="Straight Arrow Connector 132"/>
          <p:cNvCxnSpPr/>
          <p:nvPr/>
        </p:nvCxnSpPr>
        <p:spPr>
          <a:xfrm rot="16200000">
            <a:off x="4407589" y="5265280"/>
            <a:ext cx="1008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4" name="Straight Arrow Connector 133"/>
          <p:cNvCxnSpPr/>
          <p:nvPr/>
        </p:nvCxnSpPr>
        <p:spPr>
          <a:xfrm flipV="1">
            <a:off x="4067944" y="4761280"/>
            <a:ext cx="0" cy="124693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9" name="Straight Arrow Connector 138"/>
          <p:cNvCxnSpPr/>
          <p:nvPr/>
        </p:nvCxnSpPr>
        <p:spPr>
          <a:xfrm rot="10800000">
            <a:off x="3347865" y="2924943"/>
            <a:ext cx="288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0" name="Straight Connector 139"/>
          <p:cNvCxnSpPr/>
          <p:nvPr/>
        </p:nvCxnSpPr>
        <p:spPr>
          <a:xfrm>
            <a:off x="3707904" y="4365104"/>
            <a:ext cx="216000" cy="0"/>
          </a:xfrm>
          <a:prstGeom prst="line">
            <a:avLst/>
          </a:prstGeom>
          <a:ln/>
        </p:spPr>
        <p:style>
          <a:lnRef idx="1">
            <a:schemeClr val="dk1"/>
          </a:lnRef>
          <a:fillRef idx="0">
            <a:schemeClr val="dk1"/>
          </a:fillRef>
          <a:effectRef idx="0">
            <a:schemeClr val="dk1"/>
          </a:effectRef>
          <a:fontRef idx="minor">
            <a:schemeClr val="tx1"/>
          </a:fontRef>
        </p:style>
      </p:cxnSp>
      <p:cxnSp>
        <p:nvCxnSpPr>
          <p:cNvPr id="141" name="Straight Connector 140"/>
          <p:cNvCxnSpPr/>
          <p:nvPr/>
        </p:nvCxnSpPr>
        <p:spPr>
          <a:xfrm flipV="1">
            <a:off x="3635896" y="2925128"/>
            <a:ext cx="5" cy="1656000"/>
          </a:xfrm>
          <a:prstGeom prst="line">
            <a:avLst/>
          </a:prstGeom>
          <a:ln/>
        </p:spPr>
        <p:style>
          <a:lnRef idx="1">
            <a:schemeClr val="dk1"/>
          </a:lnRef>
          <a:fillRef idx="0">
            <a:schemeClr val="dk1"/>
          </a:fillRef>
          <a:effectRef idx="0">
            <a:schemeClr val="dk1"/>
          </a:effectRef>
          <a:fontRef idx="minor">
            <a:schemeClr val="tx1"/>
          </a:fontRef>
        </p:style>
      </p:cxnSp>
      <p:cxnSp>
        <p:nvCxnSpPr>
          <p:cNvPr id="143" name="Straight Arrow Connector 142"/>
          <p:cNvCxnSpPr/>
          <p:nvPr/>
        </p:nvCxnSpPr>
        <p:spPr>
          <a:xfrm rot="10800000" flipH="1">
            <a:off x="3707897" y="2996951"/>
            <a:ext cx="252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4" name="Straight Connector 143"/>
          <p:cNvCxnSpPr/>
          <p:nvPr/>
        </p:nvCxnSpPr>
        <p:spPr>
          <a:xfrm>
            <a:off x="3563888" y="4581128"/>
            <a:ext cx="72000" cy="0"/>
          </a:xfrm>
          <a:prstGeom prst="line">
            <a:avLst/>
          </a:prstGeom>
          <a:ln/>
        </p:spPr>
        <p:style>
          <a:lnRef idx="1">
            <a:schemeClr val="dk1"/>
          </a:lnRef>
          <a:fillRef idx="0">
            <a:schemeClr val="dk1"/>
          </a:fillRef>
          <a:effectRef idx="0">
            <a:schemeClr val="dk1"/>
          </a:effectRef>
          <a:fontRef idx="minor">
            <a:schemeClr val="tx1"/>
          </a:fontRef>
        </p:style>
      </p:cxnSp>
      <p:cxnSp>
        <p:nvCxnSpPr>
          <p:cNvPr id="146" name="Straight Connector 145"/>
          <p:cNvCxnSpPr/>
          <p:nvPr/>
        </p:nvCxnSpPr>
        <p:spPr>
          <a:xfrm flipV="1">
            <a:off x="3707904" y="3005336"/>
            <a:ext cx="5" cy="1440000"/>
          </a:xfrm>
          <a:prstGeom prst="line">
            <a:avLst/>
          </a:prstGeom>
          <a:ln/>
        </p:spPr>
        <p:style>
          <a:lnRef idx="1">
            <a:schemeClr val="dk1"/>
          </a:lnRef>
          <a:fillRef idx="0">
            <a:schemeClr val="dk1"/>
          </a:fillRef>
          <a:effectRef idx="0">
            <a:schemeClr val="dk1"/>
          </a:effectRef>
          <a:fontRef idx="minor">
            <a:schemeClr val="tx1"/>
          </a:fontRef>
        </p:style>
      </p:cxnSp>
      <p:cxnSp>
        <p:nvCxnSpPr>
          <p:cNvPr id="147" name="Straight Connector 146"/>
          <p:cNvCxnSpPr/>
          <p:nvPr/>
        </p:nvCxnSpPr>
        <p:spPr>
          <a:xfrm>
            <a:off x="3635896" y="4509120"/>
            <a:ext cx="288000" cy="0"/>
          </a:xfrm>
          <a:prstGeom prst="line">
            <a:avLst/>
          </a:prstGeom>
          <a:ln/>
        </p:spPr>
        <p:style>
          <a:lnRef idx="1">
            <a:schemeClr val="dk1"/>
          </a:lnRef>
          <a:fillRef idx="0">
            <a:schemeClr val="dk1"/>
          </a:fillRef>
          <a:effectRef idx="0">
            <a:schemeClr val="dk1"/>
          </a:effectRef>
          <a:fontRef idx="minor">
            <a:schemeClr val="tx1"/>
          </a:fontRef>
        </p:style>
      </p:cxnSp>
      <p:cxnSp>
        <p:nvCxnSpPr>
          <p:cNvPr id="148" name="Straight Connector 147"/>
          <p:cNvCxnSpPr/>
          <p:nvPr/>
        </p:nvCxnSpPr>
        <p:spPr>
          <a:xfrm>
            <a:off x="3563888" y="4437112"/>
            <a:ext cx="144000" cy="0"/>
          </a:xfrm>
          <a:prstGeom prst="line">
            <a:avLst/>
          </a:prstGeom>
          <a:ln/>
        </p:spPr>
        <p:style>
          <a:lnRef idx="1">
            <a:schemeClr val="dk1"/>
          </a:lnRef>
          <a:fillRef idx="0">
            <a:schemeClr val="dk1"/>
          </a:fillRef>
          <a:effectRef idx="0">
            <a:schemeClr val="dk1"/>
          </a:effectRef>
          <a:fontRef idx="minor">
            <a:schemeClr val="tx1"/>
          </a:fontRef>
        </p:style>
      </p:cxnSp>
      <p:cxnSp>
        <p:nvCxnSpPr>
          <p:cNvPr id="136" name="Straight Arrow Connector 135"/>
          <p:cNvCxnSpPr/>
          <p:nvPr/>
        </p:nvCxnSpPr>
        <p:spPr>
          <a:xfrm rot="10800000">
            <a:off x="3331184" y="2780927"/>
            <a:ext cx="612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2" name="Straight Arrow Connector 141"/>
          <p:cNvCxnSpPr/>
          <p:nvPr/>
        </p:nvCxnSpPr>
        <p:spPr>
          <a:xfrm rot="10800000">
            <a:off x="2195736" y="836713"/>
            <a:ext cx="972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5" name="Cloud 34"/>
          <p:cNvSpPr/>
          <p:nvPr/>
        </p:nvSpPr>
        <p:spPr>
          <a:xfrm>
            <a:off x="5596203" y="247993"/>
            <a:ext cx="794636" cy="516671"/>
          </a:xfrm>
          <a:prstGeom prst="cloud">
            <a:avLst/>
          </a:prstGeom>
          <a:noFill/>
          <a:ln w="1270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100" dirty="0" smtClean="0">
                <a:solidFill>
                  <a:srgbClr val="00B050"/>
                </a:solidFill>
              </a:rPr>
              <a:t>GLC</a:t>
            </a:r>
            <a:endParaRPr lang="en-GB" sz="1100" dirty="0">
              <a:solidFill>
                <a:srgbClr val="00B050"/>
              </a:solidFill>
            </a:endParaRPr>
          </a:p>
        </p:txBody>
      </p:sp>
      <p:sp>
        <p:nvSpPr>
          <p:cNvPr id="32" name="TextBox 31"/>
          <p:cNvSpPr txBox="1"/>
          <p:nvPr/>
        </p:nvSpPr>
        <p:spPr>
          <a:xfrm>
            <a:off x="6672680" y="404664"/>
            <a:ext cx="2184544" cy="523220"/>
          </a:xfrm>
          <a:prstGeom prst="rect">
            <a:avLst/>
          </a:prstGeom>
          <a:noFill/>
        </p:spPr>
        <p:txBody>
          <a:bodyPr wrap="square" rtlCol="0">
            <a:spAutoFit/>
          </a:bodyPr>
          <a:lstStyle/>
          <a:p>
            <a:pPr algn="r"/>
            <a:r>
              <a:rPr lang="de-CH" sz="1400" dirty="0" smtClean="0"/>
              <a:t>Implementation Mapping </a:t>
            </a:r>
          </a:p>
          <a:p>
            <a:pPr algn="r"/>
            <a:r>
              <a:rPr lang="de-CH" sz="1400" dirty="0" smtClean="0"/>
              <a:t>STP TB NFM </a:t>
            </a:r>
            <a:endParaRPr lang="en-GB" sz="1400" dirty="0"/>
          </a:p>
        </p:txBody>
      </p:sp>
      <p:cxnSp>
        <p:nvCxnSpPr>
          <p:cNvPr id="39" name="Straight Connector 38"/>
          <p:cNvCxnSpPr/>
          <p:nvPr/>
        </p:nvCxnSpPr>
        <p:spPr>
          <a:xfrm>
            <a:off x="3943184" y="4722388"/>
            <a:ext cx="0" cy="140787"/>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flipH="1">
            <a:off x="971595" y="4863175"/>
            <a:ext cx="2971596" cy="0"/>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a:off x="1187624" y="2762881"/>
            <a:ext cx="0" cy="115329"/>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Arrow Connector 45"/>
          <p:cNvCxnSpPr/>
          <p:nvPr/>
        </p:nvCxnSpPr>
        <p:spPr>
          <a:xfrm>
            <a:off x="1187624" y="2878210"/>
            <a:ext cx="103294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4" name="Straight Arrow Connector 163"/>
          <p:cNvCxnSpPr>
            <a:stCxn id="27" idx="3"/>
            <a:endCxn id="28" idx="1"/>
          </p:cNvCxnSpPr>
          <p:nvPr/>
        </p:nvCxnSpPr>
        <p:spPr>
          <a:xfrm>
            <a:off x="3779792" y="6021312"/>
            <a:ext cx="108892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3" name="Straight Connector 172"/>
          <p:cNvCxnSpPr/>
          <p:nvPr/>
        </p:nvCxnSpPr>
        <p:spPr>
          <a:xfrm>
            <a:off x="3115536" y="3166210"/>
            <a:ext cx="4852414" cy="0"/>
          </a:xfrm>
          <a:prstGeom prst="line">
            <a:avLst/>
          </a:prstGeom>
        </p:spPr>
        <p:style>
          <a:lnRef idx="1">
            <a:schemeClr val="dk1"/>
          </a:lnRef>
          <a:fillRef idx="0">
            <a:schemeClr val="dk1"/>
          </a:fillRef>
          <a:effectRef idx="0">
            <a:schemeClr val="dk1"/>
          </a:effectRef>
          <a:fontRef idx="minor">
            <a:schemeClr val="tx1"/>
          </a:fontRef>
        </p:style>
      </p:cxnSp>
      <p:cxnSp>
        <p:nvCxnSpPr>
          <p:cNvPr id="175" name="Straight Arrow Connector 174"/>
          <p:cNvCxnSpPr/>
          <p:nvPr/>
        </p:nvCxnSpPr>
        <p:spPr>
          <a:xfrm>
            <a:off x="6231956" y="2713693"/>
            <a:ext cx="4909" cy="45251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9" name="Straight Arrow Connector 178"/>
          <p:cNvCxnSpPr>
            <a:stCxn id="8" idx="2"/>
          </p:cNvCxnSpPr>
          <p:nvPr/>
        </p:nvCxnSpPr>
        <p:spPr>
          <a:xfrm flipH="1">
            <a:off x="7955616" y="2734170"/>
            <a:ext cx="12334" cy="4320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6" name="Straight Arrow Connector 185"/>
          <p:cNvCxnSpPr/>
          <p:nvPr/>
        </p:nvCxnSpPr>
        <p:spPr>
          <a:xfrm flipV="1">
            <a:off x="3115536" y="3042483"/>
            <a:ext cx="4499" cy="12372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8" name="Straight Connector 137"/>
          <p:cNvCxnSpPr/>
          <p:nvPr/>
        </p:nvCxnSpPr>
        <p:spPr>
          <a:xfrm>
            <a:off x="4860032" y="1797887"/>
            <a:ext cx="2904920"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p:nvPr/>
        </p:nvCxnSpPr>
        <p:spPr>
          <a:xfrm>
            <a:off x="7764952" y="1797887"/>
            <a:ext cx="0" cy="49814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49" name="Oval 148"/>
          <p:cNvSpPr/>
          <p:nvPr/>
        </p:nvSpPr>
        <p:spPr>
          <a:xfrm>
            <a:off x="7512167" y="1856784"/>
            <a:ext cx="504000" cy="360000"/>
          </a:xfrm>
          <a:prstGeom prst="ellipse">
            <a:avLst/>
          </a:prstGeom>
          <a:ln w="12700"/>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CH" sz="1050" dirty="0">
                <a:solidFill>
                  <a:srgbClr val="FF0000"/>
                </a:solidFill>
              </a:rPr>
              <a:t>1</a:t>
            </a:r>
            <a:r>
              <a:rPr lang="de-CH" sz="1050" dirty="0" smtClean="0">
                <a:solidFill>
                  <a:srgbClr val="FF0000"/>
                </a:solidFill>
              </a:rPr>
              <a:t>%</a:t>
            </a:r>
            <a:endParaRPr lang="en-GB" sz="1050" dirty="0">
              <a:solidFill>
                <a:srgbClr val="FF0000"/>
              </a:solidFill>
            </a:endParaRPr>
          </a:p>
        </p:txBody>
      </p:sp>
    </p:spTree>
    <p:extLst>
      <p:ext uri="{BB962C8B-B14F-4D97-AF65-F5344CB8AC3E}">
        <p14:creationId xmlns:p14="http://schemas.microsoft.com/office/powerpoint/2010/main" val="3297887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pt-PT" dirty="0" err="1" smtClean="0"/>
              <a:t>Answers</a:t>
            </a:r>
            <a:r>
              <a:rPr lang="pt-PT" dirty="0" smtClean="0"/>
              <a:t> </a:t>
            </a:r>
            <a:endParaRPr lang="pt-PT" dirty="0"/>
          </a:p>
        </p:txBody>
      </p:sp>
      <p:sp>
        <p:nvSpPr>
          <p:cNvPr id="3" name="Content Placeholder 2"/>
          <p:cNvSpPr>
            <a:spLocks noGrp="1"/>
          </p:cNvSpPr>
          <p:nvPr>
            <p:ph idx="1"/>
          </p:nvPr>
        </p:nvSpPr>
        <p:spPr>
          <a:xfrm>
            <a:off x="457200" y="836712"/>
            <a:ext cx="8229600" cy="5289451"/>
          </a:xfrm>
        </p:spPr>
        <p:txBody>
          <a:bodyPr/>
          <a:lstStyle/>
          <a:p>
            <a:pPr>
              <a:spcAft>
                <a:spcPts val="0"/>
              </a:spcAft>
            </a:pPr>
            <a:r>
              <a:rPr lang="en-US" sz="1600" dirty="0">
                <a:solidFill>
                  <a:prstClr val="black"/>
                </a:solidFill>
              </a:rPr>
              <a:t>The budget version used as the basis for the percentages shown is the one submitted by the PR on 27 January, i.e. including the additional budget for the items omitted in the initially provided file. </a:t>
            </a:r>
            <a:r>
              <a:rPr lang="en-US" sz="1600" u="sng" dirty="0">
                <a:solidFill>
                  <a:prstClr val="black"/>
                </a:solidFill>
              </a:rPr>
              <a:t>Map to be updated with final agreed budget (feedback expected 14 Apr</a:t>
            </a:r>
            <a:r>
              <a:rPr lang="en-US" sz="1600" u="sng" dirty="0" smtClean="0">
                <a:solidFill>
                  <a:prstClr val="black"/>
                </a:solidFill>
              </a:rPr>
              <a:t>)         </a:t>
            </a:r>
            <a:r>
              <a:rPr lang="en-US" sz="1600" dirty="0" smtClean="0">
                <a:solidFill>
                  <a:srgbClr val="1F497D"/>
                </a:solidFill>
                <a:ea typeface="Calibri"/>
                <a:cs typeface="Times New Roman"/>
              </a:rPr>
              <a:t> </a:t>
            </a:r>
            <a:r>
              <a:rPr lang="en-US" sz="1600" dirty="0">
                <a:solidFill>
                  <a:srgbClr val="0070C0"/>
                </a:solidFill>
                <a:ea typeface="Calibri"/>
                <a:cs typeface="Times New Roman"/>
              </a:rPr>
              <a:t>PR Response: Flow of funds updated accordingly.</a:t>
            </a:r>
            <a:endParaRPr lang="pt-PT" sz="1600" dirty="0">
              <a:solidFill>
                <a:srgbClr val="0070C0"/>
              </a:solidFill>
              <a:ea typeface="Calibri"/>
              <a:cs typeface="Times New Roman"/>
            </a:endParaRPr>
          </a:p>
          <a:p>
            <a:pPr lvl="0"/>
            <a:r>
              <a:rPr lang="en-US" sz="1600" dirty="0">
                <a:solidFill>
                  <a:prstClr val="black"/>
                </a:solidFill>
              </a:rPr>
              <a:t>Funding flows from the PR to most SRs (i.e. all but Zatona </a:t>
            </a:r>
            <a:r>
              <a:rPr lang="en-US" sz="1600" dirty="0" err="1">
                <a:solidFill>
                  <a:prstClr val="black"/>
                </a:solidFill>
              </a:rPr>
              <a:t>Adil</a:t>
            </a:r>
            <a:r>
              <a:rPr lang="en-US" sz="1600" dirty="0">
                <a:solidFill>
                  <a:prstClr val="black"/>
                </a:solidFill>
              </a:rPr>
              <a:t>) do not correspond to cash transferred to these entities as they are managed via direct payments. </a:t>
            </a:r>
          </a:p>
          <a:p>
            <a:pPr marL="0" lvl="0" indent="0">
              <a:buNone/>
            </a:pPr>
            <a:r>
              <a:rPr lang="en-US" sz="1600" dirty="0" smtClean="0">
                <a:solidFill>
                  <a:prstClr val="black"/>
                </a:solidFill>
              </a:rPr>
              <a:t>        </a:t>
            </a:r>
            <a:r>
              <a:rPr lang="en-US" sz="1600" dirty="0" smtClean="0">
                <a:solidFill>
                  <a:srgbClr val="0070C0"/>
                </a:solidFill>
              </a:rPr>
              <a:t>PR </a:t>
            </a:r>
            <a:r>
              <a:rPr lang="en-US" sz="1600" dirty="0">
                <a:solidFill>
                  <a:srgbClr val="0070C0"/>
                </a:solidFill>
              </a:rPr>
              <a:t>Response</a:t>
            </a:r>
            <a:r>
              <a:rPr lang="en-US" sz="1600" dirty="0" smtClean="0">
                <a:solidFill>
                  <a:srgbClr val="0070C0"/>
                </a:solidFill>
              </a:rPr>
              <a:t>: Flow </a:t>
            </a:r>
            <a:r>
              <a:rPr lang="en-US" sz="1600" dirty="0">
                <a:solidFill>
                  <a:srgbClr val="0070C0"/>
                </a:solidFill>
              </a:rPr>
              <a:t>of funds updated accordingly</a:t>
            </a:r>
            <a:r>
              <a:rPr lang="en-US" sz="1600" dirty="0" smtClean="0">
                <a:solidFill>
                  <a:srgbClr val="0070C0"/>
                </a:solidFill>
              </a:rPr>
              <a:t>.</a:t>
            </a:r>
          </a:p>
          <a:p>
            <a:pPr lvl="0"/>
            <a:r>
              <a:rPr lang="en-US" sz="1600" dirty="0">
                <a:solidFill>
                  <a:prstClr val="black"/>
                </a:solidFill>
              </a:rPr>
              <a:t>Asset flows reflect drugs, health products, health/non-health equipment, but not e.g. infrastructure/rehabilitation works.</a:t>
            </a:r>
          </a:p>
          <a:p>
            <a:pPr marL="0" lvl="0" indent="0">
              <a:buNone/>
            </a:pPr>
            <a:r>
              <a:rPr lang="en-US" sz="1600" dirty="0" smtClean="0">
                <a:solidFill>
                  <a:prstClr val="black"/>
                </a:solidFill>
              </a:rPr>
              <a:t>        </a:t>
            </a:r>
            <a:r>
              <a:rPr lang="en-US" sz="1600" dirty="0" smtClean="0">
                <a:solidFill>
                  <a:srgbClr val="0070C0"/>
                </a:solidFill>
              </a:rPr>
              <a:t>PR </a:t>
            </a:r>
            <a:r>
              <a:rPr lang="en-US" sz="1600" dirty="0">
                <a:solidFill>
                  <a:srgbClr val="0070C0"/>
                </a:solidFill>
              </a:rPr>
              <a:t>Response: </a:t>
            </a:r>
            <a:r>
              <a:rPr lang="en-US" sz="1600" dirty="0" smtClean="0">
                <a:solidFill>
                  <a:srgbClr val="0070C0"/>
                </a:solidFill>
              </a:rPr>
              <a:t>Noted</a:t>
            </a:r>
          </a:p>
          <a:p>
            <a:pPr lvl="0"/>
            <a:r>
              <a:rPr lang="en-US" sz="1600" dirty="0" smtClean="0">
                <a:solidFill>
                  <a:prstClr val="black"/>
                </a:solidFill>
              </a:rPr>
              <a:t>For the funding/asset flows from the PNLT and FNM to the central hospital (HAM) and the district facilities, the same assumptions on distribution between these facilities were used as by the PR.</a:t>
            </a:r>
          </a:p>
          <a:p>
            <a:pPr marL="0" lvl="0" indent="0">
              <a:buNone/>
            </a:pPr>
            <a:r>
              <a:rPr lang="en-US" sz="1600" dirty="0" smtClean="0">
                <a:solidFill>
                  <a:srgbClr val="0070C0"/>
                </a:solidFill>
              </a:rPr>
              <a:t>        PR Response: It was corrected following the PSM distribution</a:t>
            </a:r>
          </a:p>
          <a:p>
            <a:pPr lvl="0"/>
            <a:r>
              <a:rPr lang="en-US" sz="1600" dirty="0" smtClean="0"/>
              <a:t>CNE </a:t>
            </a:r>
            <a:r>
              <a:rPr lang="en-US" sz="1600" dirty="0"/>
              <a:t>is presented by the PR as a separate entity from the PNLT. However, only PNLT (as a part of the CNE) is formally an SR of the grant</a:t>
            </a:r>
            <a:r>
              <a:rPr lang="en-US" sz="1600" dirty="0" smtClean="0"/>
              <a:t>.</a:t>
            </a:r>
          </a:p>
          <a:p>
            <a:pPr marL="0" lvl="0" indent="0">
              <a:buNone/>
            </a:pPr>
            <a:r>
              <a:rPr lang="en-US" sz="1600" dirty="0" smtClean="0">
                <a:solidFill>
                  <a:srgbClr val="FF0000"/>
                </a:solidFill>
              </a:rPr>
              <a:t>        </a:t>
            </a:r>
            <a:r>
              <a:rPr lang="en-US" sz="1600" dirty="0" smtClean="0">
                <a:solidFill>
                  <a:srgbClr val="0070C0"/>
                </a:solidFill>
              </a:rPr>
              <a:t>PR Response:</a:t>
            </a:r>
            <a:r>
              <a:rPr lang="en-US" sz="1500" dirty="0">
                <a:solidFill>
                  <a:srgbClr val="0070C0"/>
                </a:solidFill>
              </a:rPr>
              <a:t> We agree with the </a:t>
            </a:r>
            <a:r>
              <a:rPr lang="en-US" sz="1500" dirty="0" smtClean="0">
                <a:solidFill>
                  <a:srgbClr val="0070C0"/>
                </a:solidFill>
              </a:rPr>
              <a:t>recommendation.</a:t>
            </a:r>
            <a:endParaRPr lang="en-US" sz="1600" dirty="0">
              <a:solidFill>
                <a:srgbClr val="0070C0"/>
              </a:solidFill>
            </a:endParaRPr>
          </a:p>
          <a:p>
            <a:endParaRPr lang="pt-PT" dirty="0"/>
          </a:p>
        </p:txBody>
      </p:sp>
    </p:spTree>
    <p:extLst>
      <p:ext uri="{BB962C8B-B14F-4D97-AF65-F5344CB8AC3E}">
        <p14:creationId xmlns:p14="http://schemas.microsoft.com/office/powerpoint/2010/main" val="772502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lnSpcReduction="10000"/>
          </a:bodyPr>
          <a:lstStyle/>
          <a:p>
            <a:pPr lvl="1">
              <a:buFont typeface="Arial" panose="020B0604020202020204" pitchFamily="34" charset="0"/>
              <a:buChar char="•"/>
            </a:pPr>
            <a:r>
              <a:rPr lang="en-US" sz="1600" dirty="0">
                <a:solidFill>
                  <a:prstClr val="black"/>
                </a:solidFill>
              </a:rPr>
              <a:t>The PR only showed funding flows to community health workers (ASC) via PNLT and the health centers, although incentives are actually being paid by SR Zatona </a:t>
            </a:r>
            <a:r>
              <a:rPr lang="en-US" sz="1600" dirty="0" err="1">
                <a:solidFill>
                  <a:prstClr val="black"/>
                </a:solidFill>
              </a:rPr>
              <a:t>Adil</a:t>
            </a:r>
            <a:r>
              <a:rPr lang="en-US" sz="1600" dirty="0" smtClean="0">
                <a:solidFill>
                  <a:prstClr val="black"/>
                </a:solidFill>
              </a:rPr>
              <a:t>.</a:t>
            </a:r>
          </a:p>
          <a:p>
            <a:pPr marL="712788" lvl="0" indent="-712788">
              <a:buNone/>
            </a:pPr>
            <a:r>
              <a:rPr lang="en-US" sz="1600" dirty="0" smtClean="0">
                <a:solidFill>
                  <a:srgbClr val="FF0000"/>
                </a:solidFill>
              </a:rPr>
              <a:t>                 </a:t>
            </a:r>
            <a:r>
              <a:rPr lang="en-US" sz="1600" dirty="0" smtClean="0">
                <a:solidFill>
                  <a:srgbClr val="0070C0"/>
                </a:solidFill>
              </a:rPr>
              <a:t>PR Response: We </a:t>
            </a:r>
            <a:r>
              <a:rPr lang="en-US" sz="1600" dirty="0">
                <a:solidFill>
                  <a:srgbClr val="0070C0"/>
                </a:solidFill>
              </a:rPr>
              <a:t>agree with the recommendation. </a:t>
            </a:r>
            <a:r>
              <a:rPr lang="en-US" sz="1600" dirty="0" smtClean="0">
                <a:solidFill>
                  <a:srgbClr val="0070C0"/>
                </a:solidFill>
              </a:rPr>
              <a:t>Incentives  ASC ´s </a:t>
            </a:r>
            <a:r>
              <a:rPr lang="en-US" sz="1600" dirty="0">
                <a:solidFill>
                  <a:srgbClr val="0070C0"/>
                </a:solidFill>
              </a:rPr>
              <a:t>are paid by </a:t>
            </a:r>
            <a:r>
              <a:rPr lang="en-US" sz="1600" dirty="0" smtClean="0">
                <a:solidFill>
                  <a:srgbClr val="0070C0"/>
                </a:solidFill>
              </a:rPr>
              <a:t>    Zatona.</a:t>
            </a:r>
          </a:p>
          <a:p>
            <a:pPr lvl="0"/>
            <a:endParaRPr lang="en-US" sz="1600" dirty="0">
              <a:solidFill>
                <a:prstClr val="black"/>
              </a:solidFill>
            </a:endParaRPr>
          </a:p>
          <a:p>
            <a:pPr lvl="1">
              <a:buFont typeface="Arial" panose="020B0604020202020204" pitchFamily="34" charset="0"/>
              <a:buChar char="•"/>
            </a:pPr>
            <a:r>
              <a:rPr lang="en-US" sz="1600" dirty="0">
                <a:solidFill>
                  <a:prstClr val="black"/>
                </a:solidFill>
              </a:rPr>
              <a:t>Flows of assets, i.e. drugs and/or consumables, to the ASC and the community health posts (PSC) are not clear yet. </a:t>
            </a:r>
            <a:endParaRPr lang="en-US" sz="1600" dirty="0" smtClean="0">
              <a:solidFill>
                <a:prstClr val="black"/>
              </a:solidFill>
            </a:endParaRPr>
          </a:p>
          <a:p>
            <a:pPr marL="712788" lvl="1" indent="-255588">
              <a:buNone/>
            </a:pPr>
            <a:r>
              <a:rPr lang="en-US" sz="1600" dirty="0" smtClean="0">
                <a:solidFill>
                  <a:srgbClr val="FF0000"/>
                </a:solidFill>
              </a:rPr>
              <a:t>      </a:t>
            </a:r>
            <a:r>
              <a:rPr lang="en-US" sz="1600" dirty="0" smtClean="0">
                <a:solidFill>
                  <a:srgbClr val="0070C0"/>
                </a:solidFill>
              </a:rPr>
              <a:t>PR Response: Ok</a:t>
            </a:r>
            <a:endParaRPr lang="pt-PT" sz="1600" dirty="0" smtClean="0">
              <a:solidFill>
                <a:srgbClr val="0070C0"/>
              </a:solidFill>
            </a:endParaRPr>
          </a:p>
          <a:p>
            <a:pPr marL="712788" lvl="0" indent="-266700"/>
            <a:r>
              <a:rPr lang="pt-PT" sz="1600" dirty="0">
                <a:solidFill>
                  <a:prstClr val="black"/>
                </a:solidFill>
              </a:rPr>
              <a:t> </a:t>
            </a:r>
            <a:r>
              <a:rPr lang="pt-PT" sz="1600" dirty="0" smtClean="0">
                <a:solidFill>
                  <a:prstClr val="black"/>
                </a:solidFill>
              </a:rPr>
              <a:t> </a:t>
            </a:r>
            <a:r>
              <a:rPr lang="pt-PT" sz="1600" dirty="0" err="1" smtClean="0">
                <a:solidFill>
                  <a:prstClr val="black"/>
                </a:solidFill>
              </a:rPr>
              <a:t>Reporting</a:t>
            </a:r>
            <a:r>
              <a:rPr lang="pt-PT" sz="1600" dirty="0" smtClean="0">
                <a:solidFill>
                  <a:prstClr val="black"/>
                </a:solidFill>
              </a:rPr>
              <a:t> </a:t>
            </a:r>
            <a:r>
              <a:rPr lang="pt-PT" sz="1600" dirty="0" err="1" smtClean="0">
                <a:solidFill>
                  <a:prstClr val="black"/>
                </a:solidFill>
              </a:rPr>
              <a:t>flow</a:t>
            </a:r>
            <a:r>
              <a:rPr lang="pt-PT" sz="1600" dirty="0" smtClean="0">
                <a:solidFill>
                  <a:prstClr val="black"/>
                </a:solidFill>
              </a:rPr>
              <a:t>:</a:t>
            </a:r>
          </a:p>
          <a:p>
            <a:pPr marL="808038" lvl="0" indent="-361950">
              <a:buNone/>
            </a:pPr>
            <a:r>
              <a:rPr lang="pt-PT" sz="1600" dirty="0">
                <a:solidFill>
                  <a:srgbClr val="0070C0"/>
                </a:solidFill>
              </a:rPr>
              <a:t> </a:t>
            </a:r>
            <a:r>
              <a:rPr lang="pt-PT" sz="1600" dirty="0" smtClean="0">
                <a:solidFill>
                  <a:srgbClr val="0070C0"/>
                </a:solidFill>
              </a:rPr>
              <a:t>       PR Response: </a:t>
            </a:r>
            <a:r>
              <a:rPr lang="en-US" sz="1600" dirty="0" smtClean="0">
                <a:solidFill>
                  <a:srgbClr val="0070C0"/>
                </a:solidFill>
              </a:rPr>
              <a:t>All </a:t>
            </a:r>
            <a:r>
              <a:rPr lang="en-US" sz="1600" dirty="0">
                <a:solidFill>
                  <a:srgbClr val="0070C0"/>
                </a:solidFill>
              </a:rPr>
              <a:t>SB must submit reports to UNDP and </a:t>
            </a:r>
            <a:r>
              <a:rPr lang="en-US" sz="1600" dirty="0" smtClean="0">
                <a:solidFill>
                  <a:srgbClr val="0070C0"/>
                </a:solidFill>
              </a:rPr>
              <a:t>CNE/PNLT.</a:t>
            </a:r>
          </a:p>
          <a:p>
            <a:pPr marL="446088" lvl="0" indent="0">
              <a:buNone/>
            </a:pPr>
            <a:r>
              <a:rPr lang="en-US" sz="1600" dirty="0">
                <a:solidFill>
                  <a:srgbClr val="0070C0"/>
                </a:solidFill>
              </a:rPr>
              <a:t>       The work plan of the ASC is planned </a:t>
            </a:r>
            <a:r>
              <a:rPr lang="en-US" sz="1600" dirty="0" smtClean="0">
                <a:solidFill>
                  <a:srgbClr val="0070C0"/>
                </a:solidFill>
              </a:rPr>
              <a:t>to be supervised through:</a:t>
            </a:r>
            <a:endParaRPr lang="en-US" sz="1600" dirty="0">
              <a:solidFill>
                <a:srgbClr val="0070C0"/>
              </a:solidFill>
            </a:endParaRPr>
          </a:p>
          <a:p>
            <a:pPr marL="446088" lvl="0" indent="0">
              <a:buNone/>
            </a:pPr>
            <a:r>
              <a:rPr lang="pt-PT" sz="1600" dirty="0">
                <a:solidFill>
                  <a:srgbClr val="0070C0"/>
                </a:solidFill>
              </a:rPr>
              <a:t>       </a:t>
            </a:r>
            <a:r>
              <a:rPr lang="pt-PT" sz="1600" dirty="0" smtClean="0">
                <a:solidFill>
                  <a:srgbClr val="0070C0"/>
                </a:solidFill>
              </a:rPr>
              <a:t>- </a:t>
            </a:r>
            <a:r>
              <a:rPr lang="pt-PT" sz="1600" dirty="0">
                <a:solidFill>
                  <a:srgbClr val="0070C0"/>
                </a:solidFill>
              </a:rPr>
              <a:t>PS (</a:t>
            </a:r>
            <a:r>
              <a:rPr lang="pt-PT" sz="1600" dirty="0" err="1">
                <a:solidFill>
                  <a:srgbClr val="0070C0"/>
                </a:solidFill>
              </a:rPr>
              <a:t>health</a:t>
            </a:r>
            <a:r>
              <a:rPr lang="pt-PT" sz="1600" dirty="0">
                <a:solidFill>
                  <a:srgbClr val="0070C0"/>
                </a:solidFill>
              </a:rPr>
              <a:t> </a:t>
            </a:r>
            <a:r>
              <a:rPr lang="pt-PT" sz="1600" dirty="0" err="1" smtClean="0">
                <a:solidFill>
                  <a:srgbClr val="0070C0"/>
                </a:solidFill>
              </a:rPr>
              <a:t>posts</a:t>
            </a:r>
            <a:r>
              <a:rPr lang="pt-PT" sz="1600" dirty="0" smtClean="0">
                <a:solidFill>
                  <a:srgbClr val="0070C0"/>
                </a:solidFill>
              </a:rPr>
              <a:t>)</a:t>
            </a:r>
          </a:p>
          <a:p>
            <a:pPr marL="712788" lvl="0" indent="-266700">
              <a:buNone/>
            </a:pPr>
            <a:r>
              <a:rPr lang="pt-PT" sz="1600" dirty="0">
                <a:solidFill>
                  <a:srgbClr val="0070C0"/>
                </a:solidFill>
              </a:rPr>
              <a:t>       - </a:t>
            </a:r>
            <a:r>
              <a:rPr lang="pt-PT" sz="1600" dirty="0" err="1">
                <a:solidFill>
                  <a:srgbClr val="0070C0"/>
                </a:solidFill>
              </a:rPr>
              <a:t>Health</a:t>
            </a:r>
            <a:r>
              <a:rPr lang="pt-PT" sz="1600" dirty="0">
                <a:solidFill>
                  <a:srgbClr val="0070C0"/>
                </a:solidFill>
              </a:rPr>
              <a:t> </a:t>
            </a:r>
            <a:r>
              <a:rPr lang="pt-PT" sz="1600" dirty="0" err="1">
                <a:solidFill>
                  <a:srgbClr val="0070C0"/>
                </a:solidFill>
              </a:rPr>
              <a:t>centers</a:t>
            </a:r>
            <a:r>
              <a:rPr lang="pt-PT" sz="1600" dirty="0">
                <a:solidFill>
                  <a:srgbClr val="0070C0"/>
                </a:solidFill>
              </a:rPr>
              <a:t> </a:t>
            </a:r>
            <a:r>
              <a:rPr lang="pt-PT" sz="1600" dirty="0" smtClean="0">
                <a:solidFill>
                  <a:srgbClr val="0070C0"/>
                </a:solidFill>
              </a:rPr>
              <a:t>(</a:t>
            </a:r>
            <a:r>
              <a:rPr lang="en-US" sz="1600" dirty="0">
                <a:solidFill>
                  <a:srgbClr val="0070C0"/>
                </a:solidFill>
              </a:rPr>
              <a:t>Because there </a:t>
            </a:r>
            <a:r>
              <a:rPr lang="en-US" sz="1600" dirty="0" smtClean="0">
                <a:solidFill>
                  <a:srgbClr val="0070C0"/>
                </a:solidFill>
              </a:rPr>
              <a:t>are ASC performing </a:t>
            </a:r>
            <a:r>
              <a:rPr lang="en-US" sz="1600" dirty="0">
                <a:solidFill>
                  <a:srgbClr val="0070C0"/>
                </a:solidFill>
              </a:rPr>
              <a:t>Dots </a:t>
            </a:r>
            <a:r>
              <a:rPr lang="en-US" sz="1600" dirty="0" smtClean="0">
                <a:solidFill>
                  <a:srgbClr val="0070C0"/>
                </a:solidFill>
              </a:rPr>
              <a:t>with </a:t>
            </a:r>
            <a:r>
              <a:rPr lang="en-US" sz="1600" dirty="0">
                <a:solidFill>
                  <a:srgbClr val="0070C0"/>
                </a:solidFill>
              </a:rPr>
              <a:t>patients attending health </a:t>
            </a:r>
            <a:r>
              <a:rPr lang="en-US" sz="1600" dirty="0" smtClean="0">
                <a:solidFill>
                  <a:srgbClr val="0070C0"/>
                </a:solidFill>
              </a:rPr>
              <a:t>centers directly.) </a:t>
            </a:r>
            <a:r>
              <a:rPr lang="en-US" sz="1600" dirty="0">
                <a:solidFill>
                  <a:srgbClr val="0070C0"/>
                </a:solidFill>
              </a:rPr>
              <a:t>So </a:t>
            </a:r>
            <a:r>
              <a:rPr lang="en-US" sz="1600" dirty="0" smtClean="0">
                <a:solidFill>
                  <a:srgbClr val="0070C0"/>
                </a:solidFill>
              </a:rPr>
              <a:t>  the </a:t>
            </a:r>
            <a:r>
              <a:rPr lang="en-US" sz="1600" dirty="0">
                <a:solidFill>
                  <a:srgbClr val="0070C0"/>
                </a:solidFill>
              </a:rPr>
              <a:t>work </a:t>
            </a:r>
            <a:r>
              <a:rPr lang="en-US" sz="1600" dirty="0" smtClean="0">
                <a:solidFill>
                  <a:srgbClr val="0070C0"/>
                </a:solidFill>
              </a:rPr>
              <a:t>  performed </a:t>
            </a:r>
            <a:r>
              <a:rPr lang="en-US" sz="1600" dirty="0">
                <a:solidFill>
                  <a:srgbClr val="0070C0"/>
                </a:solidFill>
              </a:rPr>
              <a:t>by ASC reports are delivered to health </a:t>
            </a:r>
            <a:r>
              <a:rPr lang="en-US" sz="1600" dirty="0" smtClean="0">
                <a:solidFill>
                  <a:srgbClr val="0070C0"/>
                </a:solidFill>
              </a:rPr>
              <a:t>posts and health</a:t>
            </a:r>
            <a:r>
              <a:rPr lang="en-US" sz="1600" dirty="0">
                <a:solidFill>
                  <a:srgbClr val="0070C0"/>
                </a:solidFill>
              </a:rPr>
              <a:t> centers </a:t>
            </a:r>
            <a:r>
              <a:rPr lang="en-US" sz="1600" dirty="0" smtClean="0">
                <a:solidFill>
                  <a:srgbClr val="0070C0"/>
                </a:solidFill>
              </a:rPr>
              <a:t>.</a:t>
            </a:r>
          </a:p>
          <a:p>
            <a:pPr marL="712788" lvl="0" indent="-266700">
              <a:buNone/>
            </a:pPr>
            <a:r>
              <a:rPr lang="en-US" sz="1600" dirty="0">
                <a:solidFill>
                  <a:srgbClr val="0070C0"/>
                </a:solidFill>
              </a:rPr>
              <a:t>       Health </a:t>
            </a:r>
            <a:r>
              <a:rPr lang="en-US" sz="1600" dirty="0" smtClean="0">
                <a:solidFill>
                  <a:srgbClr val="0070C0"/>
                </a:solidFill>
              </a:rPr>
              <a:t>Centers: Make the analyzes the report and targets of all </a:t>
            </a:r>
            <a:r>
              <a:rPr lang="en-US" sz="1600" dirty="0">
                <a:solidFill>
                  <a:srgbClr val="0070C0"/>
                </a:solidFill>
              </a:rPr>
              <a:t>reports and </a:t>
            </a:r>
            <a:r>
              <a:rPr lang="en-US" sz="1600" dirty="0" smtClean="0">
                <a:solidFill>
                  <a:srgbClr val="0070C0"/>
                </a:solidFill>
              </a:rPr>
              <a:t>send </a:t>
            </a:r>
            <a:r>
              <a:rPr lang="en-US" sz="1600" dirty="0">
                <a:solidFill>
                  <a:srgbClr val="0070C0"/>
                </a:solidFill>
              </a:rPr>
              <a:t>to </a:t>
            </a:r>
            <a:r>
              <a:rPr lang="en-US" sz="1600" dirty="0" err="1" smtClean="0">
                <a:solidFill>
                  <a:srgbClr val="0070C0"/>
                </a:solidFill>
              </a:rPr>
              <a:t>Zatona</a:t>
            </a:r>
            <a:r>
              <a:rPr lang="en-US" sz="1600" smtClean="0">
                <a:solidFill>
                  <a:srgbClr val="0070C0"/>
                </a:solidFill>
              </a:rPr>
              <a:t>.</a:t>
            </a:r>
            <a:endParaRPr lang="en-US" sz="1600" dirty="0">
              <a:solidFill>
                <a:srgbClr val="0070C0"/>
              </a:solidFill>
            </a:endParaRPr>
          </a:p>
          <a:p>
            <a:pPr lvl="1">
              <a:buFont typeface="Arial" panose="020B0604020202020204" pitchFamily="34" charset="0"/>
              <a:buChar char="•"/>
            </a:pPr>
            <a:endParaRPr lang="en-US" sz="1600" dirty="0">
              <a:solidFill>
                <a:prstClr val="black"/>
              </a:solidFill>
            </a:endParaRPr>
          </a:p>
          <a:p>
            <a:pPr marL="457200" lvl="1" indent="0">
              <a:buNone/>
            </a:pPr>
            <a:endParaRPr lang="en-US" sz="1600" dirty="0" smtClean="0">
              <a:solidFill>
                <a:prstClr val="black"/>
              </a:solidFill>
            </a:endParaRPr>
          </a:p>
          <a:p>
            <a:pPr lvl="1">
              <a:buFont typeface="Arial" panose="020B0604020202020204" pitchFamily="34" charset="0"/>
              <a:buChar char="•"/>
            </a:pPr>
            <a:endParaRPr lang="en-US" sz="1600" dirty="0">
              <a:solidFill>
                <a:prstClr val="black"/>
              </a:solidFill>
            </a:endParaRPr>
          </a:p>
          <a:p>
            <a:pPr lvl="1">
              <a:buFont typeface="Arial" panose="020B0604020202020204" pitchFamily="34" charset="0"/>
              <a:buChar char="•"/>
            </a:pPr>
            <a:endParaRPr lang="en-US" sz="1600" dirty="0" smtClean="0">
              <a:solidFill>
                <a:prstClr val="black"/>
              </a:solidFill>
            </a:endParaRPr>
          </a:p>
          <a:p>
            <a:pPr marL="457200" lvl="1" indent="0">
              <a:buNone/>
            </a:pPr>
            <a:r>
              <a:rPr lang="en-US" sz="1600" dirty="0" smtClean="0">
                <a:solidFill>
                  <a:srgbClr val="FF0000"/>
                </a:solidFill>
              </a:rPr>
              <a:t>                                     </a:t>
            </a:r>
            <a:r>
              <a:rPr lang="en-US" sz="1600" dirty="0" smtClean="0">
                <a:solidFill>
                  <a:prstClr val="black"/>
                </a:solidFill>
              </a:rPr>
              <a:t>  </a:t>
            </a:r>
          </a:p>
          <a:p>
            <a:pPr marL="0" indent="0">
              <a:buNone/>
            </a:pPr>
            <a:endParaRPr lang="en-US" sz="1600" dirty="0" smtClean="0">
              <a:solidFill>
                <a:prstClr val="black"/>
              </a:solidFill>
            </a:endParaRPr>
          </a:p>
        </p:txBody>
      </p:sp>
    </p:spTree>
    <p:extLst>
      <p:ext uri="{BB962C8B-B14F-4D97-AF65-F5344CB8AC3E}">
        <p14:creationId xmlns:p14="http://schemas.microsoft.com/office/powerpoint/2010/main" val="1839130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UNDPDocumentCategoryTaxHTField0 xmlns="1ed4137b-41b2-488b-8250-6d369ec27664">
      <Terms xmlns="http://schemas.microsoft.com/office/infopath/2007/PartnerControls"/>
    </UNDPDocumentCategoryTaxHTField0>
    <b6db62fdefd74bd188b0c1cc54de5bcf xmlns="1ed4137b-41b2-488b-8250-6d369ec27664">
      <Terms xmlns="http://schemas.microsoft.com/office/infopath/2007/PartnerControls"/>
    </b6db62fdefd74bd188b0c1cc54de5bcf>
    <UndpDocFormat xmlns="1ed4137b-41b2-488b-8250-6d369ec27664" xsi:nil="true"/>
    <UNDPPublishedDate xmlns="f1161f5b-24a3-4c2d-bc81-44cb9325e8ee">2015-09-29T23:00:00+00:00</UNDPPublishedDate>
    <UNDPCountryTaxHTField0 xmlns="1ed4137b-41b2-488b-8250-6d369ec27664">
      <Terms xmlns="http://schemas.microsoft.com/office/infopath/2007/PartnerControls">
        <TermInfo xmlns="http://schemas.microsoft.com/office/infopath/2007/PartnerControls">
          <TermName xmlns="http://schemas.microsoft.com/office/infopath/2007/PartnerControls">Sao Tome and Principe</TermName>
          <TermId xmlns="http://schemas.microsoft.com/office/infopath/2007/PartnerControls">1db8c6c0-bf22-4247-ba56-17becd9bb27f</TermId>
        </TermInfo>
      </Terms>
    </UNDPCountryTaxHTField0>
    <UndpOUCode xmlns="1ed4137b-41b2-488b-8250-6d369ec27664" xsi:nil="true"/>
    <PDC_x0020_Document_x0020_Category xmlns="f1161f5b-24a3-4c2d-bc81-44cb9325e8ee">Project</PDC_x0020_Document_x0020_Category>
    <UNDPSummary xmlns="f1161f5b-24a3-4c2d-bc81-44cb9325e8ee" xsi:nil="true"/>
    <UndpDocTypeMMTaxHTField0 xmlns="1ed4137b-41b2-488b-8250-6d369ec27664">
      <Terms xmlns="http://schemas.microsoft.com/office/infopath/2007/PartnerControls"/>
    </UndpDocTypeMMTaxHTField0>
    <UNDPFocusAreasTaxHTField0 xmlns="1ed4137b-41b2-488b-8250-6d369ec27664">
      <Terms xmlns="http://schemas.microsoft.com/office/infopath/2007/PartnerControls">
        <TermInfo xmlns="http://schemas.microsoft.com/office/infopath/2007/PartnerControls">
          <TermName xmlns="http://schemas.microsoft.com/office/infopath/2007/PartnerControls">HIV/AIDS</TermName>
          <TermId xmlns="http://schemas.microsoft.com/office/infopath/2007/PartnerControls">06c8a9ff-5bcd-4667-b6f0-aa4daaf2f82b</TermId>
        </TermInfo>
      </Terms>
    </UNDPFocusAreasTaxHTField0>
    <idff2b682fce4d0680503cd9036a3260 xmlns="f1161f5b-24a3-4c2d-bc81-44cb9325e8ee">
      <Terms xmlns="http://schemas.microsoft.com/office/infopath/2007/PartnerControls">
        <TermInfo xmlns="http://schemas.microsoft.com/office/infopath/2007/PartnerControls">
          <TermName xmlns="http://schemas.microsoft.com/office/infopath/2007/PartnerControls">Other</TermName>
          <TermId xmlns="http://schemas.microsoft.com/office/infopath/2007/PartnerControls">10be685e-4bef-4aec-b905-4df3748c0781</TermId>
        </TermInfo>
      </Terms>
    </idff2b682fce4d0680503cd9036a3260>
    <o4086b1782a74105bb5269035bccc8e9 xmlns="f1161f5b-24a3-4c2d-bc81-44cb9325e8ee">
      <Terms xmlns="http://schemas.microsoft.com/office/infopath/2007/PartnerControls">
        <TermInfo xmlns="http://schemas.microsoft.com/office/infopath/2007/PartnerControls">
          <TermName xmlns="http://schemas.microsoft.com/office/infopath/2007/PartnerControls">Draft</TermName>
          <TermId xmlns="http://schemas.microsoft.com/office/infopath/2007/PartnerControls">121d40a5-e62e-4d42-82e4-d6d12003de0a</TermId>
        </TermInfo>
      </Terms>
    </o4086b1782a74105bb5269035bccc8e9>
    <_Publisher xmlns="http://schemas.microsoft.com/sharepoint/v3/fields" xsi:nil="true"/>
    <UNDPPOPPFunctionalArea xmlns="f1161f5b-24a3-4c2d-bc81-44cb9325e8ee">Programme and Project</UNDPPOPPFunctionalArea>
    <Project_x0020_Number xmlns="f1161f5b-24a3-4c2d-bc81-44cb9325e8ee" xsi:nil="true"/>
    <Project_x0020_Manager xmlns="f1161f5b-24a3-4c2d-bc81-44cb9325e8ee" xsi:nil="true"/>
    <TaxCatchAll xmlns="1ed4137b-41b2-488b-8250-6d369ec27664">
      <Value>1631</Value>
      <Value>763</Value>
      <Value>303</Value>
      <Value>1298</Value>
      <Value>1107</Value>
      <Value>1</Value>
    </TaxCatchAll>
    <c4e2ab2cc9354bbf9064eeb465a566ea xmlns="1ed4137b-41b2-488b-8250-6d369ec27664">
      <Terms xmlns="http://schemas.microsoft.com/office/infopath/2007/PartnerControls"/>
    </c4e2ab2cc9354bbf9064eeb465a566ea>
    <UndpProjectNo xmlns="1ed4137b-41b2-488b-8250-6d369ec27664">00089988</UndpProjectNo>
    <UndpDocStatus xmlns="1ed4137b-41b2-488b-8250-6d369ec27664">Approved</UndpDocStatus>
    <Outcome1 xmlns="f1161f5b-24a3-4c2d-bc81-44cb9325e8ee" xsi:nil="true"/>
    <UndpClassificationLevel xmlns="1ed4137b-41b2-488b-8250-6d369ec27664">Public</UndpClassificationLevel>
    <UndpIsTemplate xmlns="1ed4137b-41b2-488b-8250-6d369ec27664">No</UndpIsTemplate>
    <UndpDocID xmlns="1ed4137b-41b2-488b-8250-6d369ec27664" xsi:nil="true"/>
    <UN_x0020_LanguagesTaxHTField0 xmlns="1ed4137b-41b2-488b-8250-6d369ec27664">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7f98b732-4b5b-4b70-ba90-a0eff09b5d2d</TermId>
        </TermInfo>
      </Terms>
    </UN_x0020_LanguagesTaxHTField0>
    <gc6531b704974d528487414686b72f6f xmlns="f1161f5b-24a3-4c2d-bc81-44cb9325e8ee">
      <Terms xmlns="http://schemas.microsoft.com/office/infopath/2007/PartnerControls">
        <TermInfo xmlns="http://schemas.microsoft.com/office/infopath/2007/PartnerControls">
          <TermName xmlns="http://schemas.microsoft.com/office/infopath/2007/PartnerControls">STP</TermName>
          <TermId xmlns="http://schemas.microsoft.com/office/infopath/2007/PartnerControls">b1983676-fe5e-40b2-a71b-035d2ff29082</TermId>
        </TermInfo>
      </Terms>
    </gc6531b704974d528487414686b72f6f>
    <_dlc_DocId xmlns="f1161f5b-24a3-4c2d-bc81-44cb9325e8ee">ATLASPDC-4-40104</_dlc_DocId>
    <_dlc_DocIdUrl xmlns="f1161f5b-24a3-4c2d-bc81-44cb9325e8ee">
      <Url>https://info.undp.org/docs/pdc/_layouts/DocIdRedir.aspx?ID=ATLASPDC-4-40104</Url>
      <Description>ATLASPDC-4-40104</Description>
    </_dlc_DocIdUrl>
    <Document_x0020_Coverage_x0020_Period_x0020_Start_x0020_Date xmlns="f1161f5b-24a3-4c2d-bc81-44cb9325e8ee" xsi:nil="true"/>
    <Document_x0020_Coverage_x0020_Period_x0020_End_x0020_Date xmlns="f1161f5b-24a3-4c2d-bc81-44cb9325e8ee" xsi:nil="true"/>
    <LikesCount xmlns="http://schemas.microsoft.com/sharepoint/v3" xsi:nil="true"/>
    <Ratings xmlns="http://schemas.microsoft.com/sharepoint/v3" xsi:nil="true"/>
    <LikedBy xmlns="http://schemas.microsoft.com/sharepoint/v3">
      <UserInfo>
        <DisplayName/>
        <AccountId xsi:nil="true"/>
        <AccountType/>
      </UserInfo>
    </LikedBy>
    <RatedBy xmlns="http://schemas.microsoft.com/sharepoint/v3">
      <UserInfo>
        <DisplayName/>
        <AccountId xsi:nil="true"/>
        <AccountType/>
      </UserInfo>
    </RatedBy>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SharedContentType xmlns="Microsoft.SharePoint.Taxonomy.ContentTypeSync" SourceId="28e6c43a-9e99-4bdd-9574-a0fa4ea3b61e" ContentTypeId="0x010100F075C04BA242A84ABD3293E3AD35CDA4" PreviousValue="false"/>
</file>

<file path=customXml/item4.xml><?xml version="1.0" encoding="utf-8"?>
<ct:contentTypeSchema xmlns:ct="http://schemas.microsoft.com/office/2006/metadata/contentType" xmlns:ma="http://schemas.microsoft.com/office/2006/metadata/properties/metaAttributes" ct:_="" ma:_="" ma:contentTypeName="UNDP Programme Document" ma:contentTypeID="0x010100F075C04BA242A84ABD3293E3AD35CDA400AB50428DC784B44FAACCAA5FAE40C0590045B5E632B552204ABF0E616DD66BDA0F" ma:contentTypeVersion="73" ma:contentTypeDescription="" ma:contentTypeScope="" ma:versionID="9de00a5f5954494ae107930a66ca92e2">
  <xsd:schema xmlns:xsd="http://www.w3.org/2001/XMLSchema" xmlns:xs="http://www.w3.org/2001/XMLSchema" xmlns:p="http://schemas.microsoft.com/office/2006/metadata/properties" xmlns:ns1="http://schemas.microsoft.com/sharepoint/v3" xmlns:ns2="http://schemas.microsoft.com/sharepoint/v3/fields" xmlns:ns3="1ed4137b-41b2-488b-8250-6d369ec27664" xmlns:ns4="f1161f5b-24a3-4c2d-bc81-44cb9325e8ee" targetNamespace="http://schemas.microsoft.com/office/2006/metadata/properties" ma:root="true" ma:fieldsID="074a45cdc06b655c19533db1d6232777" ns1:_="" ns2:_="" ns3:_="" ns4:_="">
    <xsd:import namespace="http://schemas.microsoft.com/sharepoint/v3"/>
    <xsd:import namespace="http://schemas.microsoft.com/sharepoint/v3/fields"/>
    <xsd:import namespace="1ed4137b-41b2-488b-8250-6d369ec27664"/>
    <xsd:import namespace="f1161f5b-24a3-4c2d-bc81-44cb9325e8ee"/>
    <xsd:element name="properties">
      <xsd:complexType>
        <xsd:sequence>
          <xsd:element name="documentManagement">
            <xsd:complexType>
              <xsd:all>
                <xsd:element ref="ns3:UndpClassificationLevel" minOccurs="0"/>
                <xsd:element ref="ns4:UNDPPOPPFunctionalArea" minOccurs="0"/>
                <xsd:element ref="ns3:UndpProjectNo" minOccurs="0"/>
                <xsd:element ref="ns4:Outcome1" minOccurs="0"/>
                <xsd:element ref="ns3:UndpDocStatus" minOccurs="0"/>
                <xsd:element ref="ns3:UndpOUCode" minOccurs="0"/>
                <xsd:element ref="ns3:UndpDocFormat" minOccurs="0"/>
                <xsd:element ref="ns3:UndpDocID" minOccurs="0"/>
                <xsd:element ref="ns4:PDC_x0020_Document_x0020_Category" minOccurs="0"/>
                <xsd:element ref="ns4:UNDPPublishedDate" minOccurs="0"/>
                <xsd:element ref="ns4:UNDPSummary" minOccurs="0"/>
                <xsd:element ref="ns3:TaxCatchAll" minOccurs="0"/>
                <xsd:element ref="ns3:TaxCatchAllLabel" minOccurs="0"/>
                <xsd:element ref="ns3:UndpDocTypeMMTaxHTField0" minOccurs="0"/>
                <xsd:element ref="ns3:UNDPCountryTaxHTField0" minOccurs="0"/>
                <xsd:element ref="ns3:UNDPDocumentCategoryTaxHTField0" minOccurs="0"/>
                <xsd:element ref="ns3:b6db62fdefd74bd188b0c1cc54de5bcf" minOccurs="0"/>
                <xsd:element ref="ns3:UN_x0020_LanguagesTaxHTField0" minOccurs="0"/>
                <xsd:element ref="ns3:c4e2ab2cc9354bbf9064eeb465a566ea" minOccurs="0"/>
                <xsd:element ref="ns3:UNDPFocusAreasTaxHTField0" minOccurs="0"/>
                <xsd:element ref="ns4:o4086b1782a74105bb5269035bccc8e9" minOccurs="0"/>
                <xsd:element ref="ns4:Project_x0020_Number" minOccurs="0"/>
                <xsd:element ref="ns4:idff2b682fce4d0680503cd9036a3260" minOccurs="0"/>
                <xsd:element ref="ns3:UndpIsTemplate" minOccurs="0"/>
                <xsd:element ref="ns4:gc6531b704974d528487414686b72f6f" minOccurs="0"/>
                <xsd:element ref="ns4:Project_x0020_Manager" minOccurs="0"/>
                <xsd:element ref="ns2:_Publisher" minOccurs="0"/>
                <xsd:element ref="ns4:_dlc_DocId" minOccurs="0"/>
                <xsd:element ref="ns4:_dlc_DocIdUrl" minOccurs="0"/>
                <xsd:element ref="ns4:_dlc_DocIdPersistId" minOccurs="0"/>
                <xsd:element ref="ns4:Document_x0020_Coverage_x0020_Period_x0020_Start_x0020_Date" minOccurs="0"/>
                <xsd:element ref="ns4:Document_x0020_Coverage_x0020_Period_x0020_End_x0020_Date" minOccurs="0"/>
                <xsd:element ref="ns1:RatedBy" minOccurs="0"/>
                <xsd:element ref="ns1:Ratings" minOccurs="0"/>
                <xsd:element ref="ns1:LikesCount" minOccurs="0"/>
                <xsd:element ref="ns1:LikedBy"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atedBy" ma:index="52"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53" nillable="true" ma:displayName="User ratings" ma:description="User ratings for the item" ma:hidden="true" ma:internalName="Ratings">
      <xsd:simpleType>
        <xsd:restriction base="dms:Note"/>
      </xsd:simpleType>
    </xsd:element>
    <xsd:element name="LikesCount" ma:index="54" nillable="true" ma:displayName="Number of Likes" ma:internalName="LikesCount">
      <xsd:simpleType>
        <xsd:restriction base="dms:Unknown"/>
      </xsd:simpleType>
    </xsd:element>
    <xsd:element name="LikedBy" ma:index="55"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Publisher" ma:index="46" nillable="true" ma:displayName="Publisher" ma:description="The person who published the document" ma:hidden="true" ma:internalName="_Publisher"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d4137b-41b2-488b-8250-6d369ec27664" elementFormDefault="qualified">
    <xsd:import namespace="http://schemas.microsoft.com/office/2006/documentManagement/types"/>
    <xsd:import namespace="http://schemas.microsoft.com/office/infopath/2007/PartnerControls"/>
    <xsd:element name="UndpClassificationLevel" ma:index="4" nillable="true" ma:displayName="Classification Level" ma:default="Internal Use Only" ma:description="re: UNDP Information Classification &amp; Handling Standard" ma:format="Dropdown" ma:internalName="UndpClassificationLevel">
      <xsd:simpleType>
        <xsd:restriction base="dms:Choice">
          <xsd:enumeration value="Internal Use Only"/>
          <xsd:enumeration value="Confidential"/>
          <xsd:enumeration value="Highly Confidential"/>
          <xsd:enumeration value="Public"/>
        </xsd:restriction>
      </xsd:simpleType>
    </xsd:element>
    <xsd:element name="UndpProjectNo" ma:index="8" nillable="true" ma:displayName="Project No" ma:description="If applicable, the Atlas Project Number that this document relates to." ma:internalName="UndpProjectNo" ma:readOnly="false">
      <xsd:simpleType>
        <xsd:restriction base="dms:Text">
          <xsd:maxLength value="12"/>
        </xsd:restriction>
      </xsd:simpleType>
    </xsd:element>
    <xsd:element name="UndpDocStatus" ma:index="10" nillable="true" ma:displayName="Document Status" ma:default="Draft" ma:description="The status of the document" ma:format="Dropdown" ma:internalName="UndpDocStatus">
      <xsd:simpleType>
        <xsd:restriction base="dms:Choice">
          <xsd:enumeration value="Draft"/>
          <xsd:enumeration value="Reviewed"/>
          <xsd:enumeration value="Approved"/>
          <xsd:enumeration value="Not Approved"/>
          <xsd:enumeration value="Final"/>
          <xsd:enumeration value="Expired"/>
        </xsd:restriction>
      </xsd:simpleType>
    </xsd:element>
    <xsd:element name="UndpOUCode" ma:index="11" nillable="true" ma:displayName="Unit Code" ma:description="The Atlas Unit Code of the authoring Unit" ma:format="Dropdown" ma:internalName="UndpOUCode">
      <xsd:simpleType>
        <xsd:restriction base="dms:Choice">
          <xsd:enumeration value="ABW"/>
          <xsd:enumeration value="AFG"/>
          <xsd:enumeration value="AGO"/>
          <xsd:enumeration value="AIA"/>
          <xsd:enumeration value="ALB"/>
          <xsd:enumeration value="ANT"/>
          <xsd:enumeration value="ARE"/>
          <xsd:enumeration value="ARG"/>
          <xsd:enumeration value="ARM"/>
          <xsd:enumeration value="ATG"/>
          <xsd:enumeration value="AZE"/>
          <xsd:enumeration value="BDI"/>
          <xsd:enumeration value="BEN"/>
          <xsd:enumeration value="BFA"/>
          <xsd:enumeration value="BGD"/>
          <xsd:enumeration value="BGR"/>
          <xsd:enumeration value="BHR"/>
          <xsd:enumeration value="BHS"/>
          <xsd:enumeration value="BIH"/>
          <xsd:enumeration value="BLR"/>
          <xsd:enumeration value="BLZ"/>
          <xsd:enumeration value="BMU"/>
          <xsd:enumeration value="BOL"/>
          <xsd:enumeration value="BRA"/>
          <xsd:enumeration value="BRB"/>
          <xsd:enumeration value="BRC"/>
          <xsd:enumeration value="BTN"/>
          <xsd:enumeration value="BWA"/>
          <xsd:enumeration value="CAF"/>
          <xsd:enumeration value="CHL"/>
          <xsd:enumeration value="CHN"/>
          <xsd:enumeration value="CIV"/>
          <xsd:enumeration value="CMR"/>
          <xsd:enumeration value="COD"/>
          <xsd:enumeration value="COG"/>
          <xsd:enumeration value="COK"/>
          <xsd:enumeration value="COL"/>
          <xsd:enumeration value="COM"/>
          <xsd:enumeration value="CPV"/>
          <xsd:enumeration value="CRC"/>
          <xsd:enumeration value="CRI"/>
          <xsd:enumeration value="CUB"/>
          <xsd:enumeration value="CUR"/>
          <xsd:enumeration value="CYM"/>
          <xsd:enumeration value="CYP"/>
          <xsd:enumeration value="DJI"/>
          <xsd:enumeration value="DMA"/>
          <xsd:enumeration value="DOM"/>
          <xsd:enumeration value="DZA"/>
          <xsd:enumeration value="ECU"/>
          <xsd:enumeration value="EGY"/>
          <xsd:enumeration value="ERI"/>
          <xsd:enumeration value="ETH"/>
          <xsd:enumeration value="FJI"/>
          <xsd:enumeration value="FSM"/>
          <xsd:enumeration value="GAB"/>
          <xsd:enumeration value="GEO"/>
          <xsd:enumeration value="GHA"/>
          <xsd:enumeration value="GIN"/>
          <xsd:enumeration value="GMB"/>
          <xsd:enumeration value="GNB"/>
          <xsd:enumeration value="GNQ"/>
          <xsd:enumeration value="GRD"/>
          <xsd:enumeration value="GTM"/>
          <xsd:enumeration value="GUY"/>
          <xsd:enumeration value="HND"/>
          <xsd:enumeration value="HRV"/>
          <xsd:enumeration value="HTI"/>
          <xsd:enumeration value="IDN"/>
          <xsd:enumeration value="IND"/>
          <xsd:enumeration value="IRN"/>
          <xsd:enumeration value="IRQ"/>
          <xsd:enumeration value="JAM"/>
          <xsd:enumeration value="JOR"/>
          <xsd:enumeration value="KAZ"/>
          <xsd:enumeration value="KEN"/>
          <xsd:enumeration value="KGZ"/>
          <xsd:enumeration value="KHM"/>
          <xsd:enumeration value="KIR"/>
          <xsd:enumeration value="KNA"/>
          <xsd:enumeration value="KOR"/>
          <xsd:enumeration value="KOS"/>
          <xsd:enumeration value="KWT"/>
          <xsd:enumeration value="LAO"/>
          <xsd:enumeration value="LBN"/>
          <xsd:enumeration value="LBR"/>
          <xsd:enumeration value="LBY"/>
          <xsd:enumeration value="LCA"/>
          <xsd:enumeration value="LKA"/>
          <xsd:enumeration value="LSO"/>
          <xsd:enumeration value="LTU"/>
          <xsd:enumeration value="LVA"/>
          <xsd:enumeration value="MAR"/>
          <xsd:enumeration value="MDA"/>
          <xsd:enumeration value="MDG"/>
          <xsd:enumeration value="MDV"/>
          <xsd:enumeration value="MEX"/>
          <xsd:enumeration value="MHL"/>
          <xsd:enumeration value="MKD"/>
          <xsd:enumeration value="MLI"/>
          <xsd:enumeration value="MMR"/>
          <xsd:enumeration value="MNE"/>
          <xsd:enumeration value="MNG"/>
          <xsd:enumeration value="MOZ"/>
          <xsd:enumeration value="MRT"/>
          <xsd:enumeration value="MSR"/>
          <xsd:enumeration value="MUS"/>
          <xsd:enumeration value="MWI"/>
          <xsd:enumeration value="MYS"/>
          <xsd:enumeration value="NAM"/>
          <xsd:enumeration value="NER"/>
          <xsd:enumeration value="NGA"/>
          <xsd:enumeration value="NIC"/>
          <xsd:enumeration value="NIU"/>
          <xsd:enumeration value="NPL"/>
          <xsd:enumeration value="NRU"/>
          <xsd:enumeration value="PAK"/>
          <xsd:enumeration value="PAL"/>
          <xsd:enumeration value="PAN"/>
          <xsd:enumeration value="PER"/>
          <xsd:enumeration value="PHL"/>
          <xsd:enumeration value="PLW"/>
          <xsd:enumeration value="PNG"/>
          <xsd:enumeration value="POL"/>
          <xsd:enumeration value="PRK"/>
          <xsd:enumeration value="PRY"/>
          <xsd:enumeration value="PSC"/>
          <xsd:enumeration value="QAT"/>
          <xsd:enumeration value="R11"/>
          <xsd:enumeration value="R12"/>
          <xsd:enumeration value="R44"/>
          <xsd:enumeration value="R45"/>
          <xsd:enumeration value="R46"/>
          <xsd:enumeration value="R47"/>
          <xsd:enumeration value="RJB"/>
          <xsd:enumeration value="ROU"/>
          <xsd:enumeration value="RUS"/>
          <xsd:enumeration value="RWA"/>
          <xsd:enumeration value="SAU"/>
          <xsd:enumeration value="SDN"/>
          <xsd:enumeration value="SEN"/>
          <xsd:enumeration value="SLB"/>
          <xsd:enumeration value="SLE"/>
          <xsd:enumeration value="SLV"/>
          <xsd:enumeration value="SOM"/>
          <xsd:enumeration value="SRB"/>
          <xsd:enumeration value="SSD"/>
          <xsd:enumeration value="STP"/>
          <xsd:enumeration value="SUR"/>
          <xsd:enumeration value="SVK"/>
          <xsd:enumeration value="SWZ"/>
          <xsd:enumeration value="SYC"/>
          <xsd:enumeration value="SYR"/>
          <xsd:enumeration value="TCA"/>
          <xsd:enumeration value="TCD"/>
          <xsd:enumeration value="TGO"/>
          <xsd:enumeration value="THA"/>
          <xsd:enumeration value="TJK"/>
          <xsd:enumeration value="TKL"/>
          <xsd:enumeration value="TKM"/>
          <xsd:enumeration value="TLS"/>
          <xsd:enumeration value="TON"/>
          <xsd:enumeration value="TTO"/>
          <xsd:enumeration value="TUN"/>
          <xsd:enumeration value="TUR"/>
          <xsd:enumeration value="TUV"/>
          <xsd:enumeration value="TZA"/>
          <xsd:enumeration value="UGA"/>
          <xsd:enumeration value="UKR"/>
          <xsd:enumeration value="UNV"/>
          <xsd:enumeration value="URY"/>
          <xsd:enumeration value="UZB"/>
          <xsd:enumeration value="VCT"/>
          <xsd:enumeration value="VEN"/>
          <xsd:enumeration value="VGB"/>
          <xsd:enumeration value="VNM"/>
          <xsd:enumeration value="VUT"/>
          <xsd:enumeration value="WSM"/>
          <xsd:enumeration value="YEM"/>
          <xsd:enumeration value="ZAF"/>
          <xsd:enumeration value="ZMB"/>
          <xsd:enumeration value="ZWE"/>
          <xsd:enumeration value="H01"/>
          <xsd:enumeration value="H02"/>
          <xsd:enumeration value="H03"/>
          <xsd:enumeration value="H04"/>
          <xsd:enumeration value="H05"/>
          <xsd:enumeration value="H10"/>
          <xsd:enumeration value="H11"/>
          <xsd:enumeration value="H13"/>
          <xsd:enumeration value="H13"/>
          <xsd:enumeration value="H14"/>
          <xsd:enumeration value="H15"/>
          <xsd:enumeration value="H17"/>
          <xsd:enumeration value="H18"/>
          <xsd:enumeration value="H19"/>
          <xsd:enumeration value="H20"/>
          <xsd:enumeration value="H21"/>
          <xsd:enumeration value="H22"/>
          <xsd:enumeration value="H23"/>
          <xsd:enumeration value="H24"/>
          <xsd:enumeration value="H25"/>
          <xsd:enumeration value="H26"/>
          <xsd:enumeration value="H27"/>
          <xsd:enumeration value="H28"/>
          <xsd:enumeration value="H30"/>
          <xsd:enumeration value="H31"/>
          <xsd:enumeration value="H35"/>
          <xsd:enumeration value="H42"/>
          <xsd:enumeration value="H43"/>
          <xsd:enumeration value="H45"/>
          <xsd:enumeration value="H46"/>
          <xsd:enumeration value="H48"/>
          <xsd:enumeration value="H49"/>
          <xsd:enumeration value="H51"/>
          <xsd:enumeration value="H54"/>
          <xsd:enumeration value="H56"/>
          <xsd:enumeration value="H57"/>
          <xsd:enumeration value="H58"/>
          <xsd:enumeration value="H59"/>
          <xsd:enumeration value="H61"/>
          <xsd:enumeration value="H62"/>
          <xsd:enumeration value="H70"/>
          <xsd:enumeration value="H71"/>
        </xsd:restriction>
      </xsd:simpleType>
    </xsd:element>
    <xsd:element name="UndpDocFormat" ma:index="12" nillable="true" ma:displayName="Document Medium" ma:description="The medium/format from which this document originated (i.e. Fax, Paper, eDocument etc.)" ma:format="Dropdown" ma:internalName="UndpDocFormat">
      <xsd:simpleType>
        <xsd:restriction base="dms:Choice">
          <xsd:enumeration value="E-Document"/>
          <xsd:enumeration value="Letter/Paper"/>
          <xsd:enumeration value="E-Mail"/>
          <xsd:enumeration value="Fax/Telecopy"/>
          <xsd:enumeration value="Audio"/>
          <xsd:enumeration value="Database"/>
          <xsd:enumeration value="Image/Picture"/>
          <xsd:enumeration value="Instant Message"/>
          <xsd:enumeration value="Social Media"/>
        </xsd:restriction>
      </xsd:simpleType>
    </xsd:element>
    <xsd:element name="UndpDocID" ma:index="14" nillable="true" ma:displayName="Doc ID" ma:description="The Unique ID number for this document. Reserve for System Use." ma:internalName="UndpDocID">
      <xsd:simpleType>
        <xsd:restriction base="dms:Text">
          <xsd:maxLength value="35"/>
        </xsd:restriction>
      </xsd:simpleType>
    </xsd:element>
    <xsd:element name="TaxCatchAll" ma:index="23" nillable="true" ma:displayName="Taxonomy Catch All Column" ma:hidden="true" ma:list="{ebf97bad-dcbe-4f0d-9a23-b800605d6ac9}" ma:internalName="TaxCatchAll" ma:showField="CatchAllData" ma:web="f1161f5b-24a3-4c2d-bc81-44cb9325e8ee">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hidden="true" ma:list="{ebf97bad-dcbe-4f0d-9a23-b800605d6ac9}" ma:internalName="TaxCatchAllLabel" ma:readOnly="true" ma:showField="CatchAllDataLabel" ma:web="f1161f5b-24a3-4c2d-bc81-44cb9325e8ee">
      <xsd:complexType>
        <xsd:complexContent>
          <xsd:extension base="dms:MultiChoiceLookup">
            <xsd:sequence>
              <xsd:element name="Value" type="dms:Lookup" maxOccurs="unbounded" minOccurs="0" nillable="true"/>
            </xsd:sequence>
          </xsd:extension>
        </xsd:complexContent>
      </xsd:complexType>
    </xsd:element>
    <xsd:element name="UndpDocTypeMMTaxHTField0" ma:index="25" nillable="true" ma:taxonomy="true" ma:internalName="UndpDocTypeMMTaxHTField0" ma:taxonomyFieldName="UndpDocTypeMM" ma:displayName="Document Type" ma:default="" ma:fieldId="{ef94467a-fb76-4b42-91a0-5b5bdb6c8d34}" ma:sspId="28e6c43a-9e99-4bdd-9574-a0fa4ea3b61e" ma:termSetId="9ee71e91-19a9-476b-852f-3c2a633960f8" ma:anchorId="00000000-0000-0000-0000-000000000000" ma:open="false" ma:isKeyword="false">
      <xsd:complexType>
        <xsd:sequence>
          <xsd:element ref="pc:Terms" minOccurs="0" maxOccurs="1"/>
        </xsd:sequence>
      </xsd:complexType>
    </xsd:element>
    <xsd:element name="UNDPCountryTaxHTField0" ma:index="27" nillable="true" ma:taxonomy="true" ma:internalName="UNDPCountryTaxHTField0" ma:taxonomyFieldName="UNDPCountry" ma:displayName="Applies To Unit/Office/Country" ma:default="" ma:fieldId="{81e4cc14-7d66-47aa-92fc-e5e3ceab8cf9}" ma:taxonomyMulti="true" ma:sspId="28e6c43a-9e99-4bdd-9574-a0fa4ea3b61e" ma:termSetId="442a42f2-fc2a-49a0-9036-6cd97a005fbd" ma:anchorId="00000000-0000-0000-0000-000000000000" ma:open="false" ma:isKeyword="false">
      <xsd:complexType>
        <xsd:sequence>
          <xsd:element ref="pc:Terms" minOccurs="0" maxOccurs="1"/>
        </xsd:sequence>
      </xsd:complexType>
    </xsd:element>
    <xsd:element name="UNDPDocumentCategoryTaxHTField0" ma:index="30" nillable="true" ma:taxonomy="true" ma:internalName="UNDPDocumentCategoryTaxHTField0" ma:taxonomyFieldName="UNDPDocumentCategory" ma:displayName="Document Category" ma:readOnly="false" ma:default="" ma:fieldId="{30683383-b7b1-438d-8f61-9bf6b516a9e8}" ma:sspId="28e6c43a-9e99-4bdd-9574-a0fa4ea3b61e" ma:termSetId="353ae5a2-1c9c-42f6-bb56-cf3ba72fb601" ma:anchorId="00000000-0000-0000-0000-000000000000" ma:open="false" ma:isKeyword="false">
      <xsd:complexType>
        <xsd:sequence>
          <xsd:element ref="pc:Terms" minOccurs="0" maxOccurs="1"/>
        </xsd:sequence>
      </xsd:complexType>
    </xsd:element>
    <xsd:element name="b6db62fdefd74bd188b0c1cc54de5bcf" ma:index="32" nillable="true" ma:taxonomy="true" ma:internalName="b6db62fdefd74bd188b0c1cc54de5bcf" ma:taxonomyFieldName="UndpUnitMM" ma:displayName="Responsible Unit/Office" ma:readOnly="false" ma:default="" ma:fieldId="{b6db62fd-efd7-4bd1-88b0-c1cc54de5bcf}" ma:taxonomyMulti="true" ma:sspId="28e6c43a-9e99-4bdd-9574-a0fa4ea3b61e" ma:termSetId="41041907-3ad1-4549-b766-200fd229bd1c" ma:anchorId="00000000-0000-0000-0000-000000000000" ma:open="false" ma:isKeyword="false">
      <xsd:complexType>
        <xsd:sequence>
          <xsd:element ref="pc:Terms" minOccurs="0" maxOccurs="1"/>
        </xsd:sequence>
      </xsd:complexType>
    </xsd:element>
    <xsd:element name="UN_x0020_LanguagesTaxHTField0" ma:index="33" nillable="true" ma:taxonomy="true" ma:internalName="UN_x0020_LanguagesTaxHTField0" ma:taxonomyFieldName="UN_x0020_Languages" ma:displayName="UN Languages" ma:readOnly="false" ma:default="1;#English|7f98b732-4b5b-4b70-ba90-a0eff09b5d2d" ma:fieldId="{41a2b052-e54a-4bfe-83da-6da45935c81e}" ma:sspId="28e6c43a-9e99-4bdd-9574-a0fa4ea3b61e" ma:termSetId="b4046108-c9b1-4d97-ad16-d3846fb24317" ma:anchorId="45d05d46-9bc9-40df-8618-9658690cf41e" ma:open="false" ma:isKeyword="false">
      <xsd:complexType>
        <xsd:sequence>
          <xsd:element ref="pc:Terms" minOccurs="0" maxOccurs="1"/>
        </xsd:sequence>
      </xsd:complexType>
    </xsd:element>
    <xsd:element name="c4e2ab2cc9354bbf9064eeb465a566ea" ma:index="34" nillable="true" ma:taxonomy="true" ma:internalName="c4e2ab2cc9354bbf9064eeb465a566ea" ma:taxonomyFieldName="eRegFilingCodeMM" ma:displayName="eFiling Code" ma:readOnly="false" ma:default="" ma:fieldId="{c4e2ab2c-c935-4bbf-9064-eeb465a566ea}" ma:sspId="28e6c43a-9e99-4bdd-9574-a0fa4ea3b61e" ma:termSetId="3f69c20a-3173-4973-84b2-95ebea5be078" ma:anchorId="f37a81ce-dd31-4fa3-b388-af2156d559de" ma:open="false" ma:isKeyword="false">
      <xsd:complexType>
        <xsd:sequence>
          <xsd:element ref="pc:Terms" minOccurs="0" maxOccurs="1"/>
        </xsd:sequence>
      </xsd:complexType>
    </xsd:element>
    <xsd:element name="UNDPFocusAreasTaxHTField0" ma:index="35" nillable="true" ma:taxonomy="true" ma:internalName="UNDPFocusAreasTaxHTField0" ma:taxonomyFieldName="UNDPFocusAreas" ma:displayName="Focus Area" ma:readOnly="false" ma:default="" ma:fieldId="{c0f5d6bc-94c2-4efb-8cb3-448ca9792810}" ma:taxonomyMulti="true" ma:sspId="28e6c43a-9e99-4bdd-9574-a0fa4ea3b61e" ma:termSetId="5595b894-23d9-4524-8855-5c6c69b8bcc7" ma:anchorId="00000000-0000-0000-0000-000000000000" ma:open="false" ma:isKeyword="false">
      <xsd:complexType>
        <xsd:sequence>
          <xsd:element ref="pc:Terms" minOccurs="0" maxOccurs="1"/>
        </xsd:sequence>
      </xsd:complexType>
    </xsd:element>
    <xsd:element name="UndpIsTemplate" ma:index="43" nillable="true" ma:displayName="Template" ma:default="No" ma:description="Is this document a template or model upon which other documents should be based?" ma:format="RadioButtons" ma:hidden="true" ma:internalName="UndpIsTemplate" ma:readOnly="false">
      <xsd:simpleType>
        <xsd:restriction base="dms:Choice">
          <xsd:enumeration value="Yes"/>
          <xsd:enumeration value="No"/>
        </xsd:restriction>
      </xsd:simpleType>
    </xsd:element>
  </xsd:schema>
  <xsd:schema xmlns:xsd="http://www.w3.org/2001/XMLSchema" xmlns:xs="http://www.w3.org/2001/XMLSchema" xmlns:dms="http://schemas.microsoft.com/office/2006/documentManagement/types" xmlns:pc="http://schemas.microsoft.com/office/infopath/2007/PartnerControls" targetNamespace="f1161f5b-24a3-4c2d-bc81-44cb9325e8ee" elementFormDefault="qualified">
    <xsd:import namespace="http://schemas.microsoft.com/office/2006/documentManagement/types"/>
    <xsd:import namespace="http://schemas.microsoft.com/office/infopath/2007/PartnerControls"/>
    <xsd:element name="UNDPPOPPFunctionalArea" ma:index="5" nillable="true" ma:displayName="Functional Area" ma:description="The Functional Area (as defined in POPP) of this document" ma:format="Dropdown" ma:internalName="UNDPPOPPFunctionalArea" ma:readOnly="false">
      <xsd:simpleType>
        <xsd:restriction base="dms:Choice">
          <xsd:enumeration value="Administrative Services"/>
          <xsd:enumeration value="Contract and Procurement"/>
          <xsd:enumeration value="Ethics"/>
          <xsd:enumeration value="Financial Resources"/>
          <xsd:enumeration value="Human Resources"/>
          <xsd:enumeration value="Information and Communications Technology"/>
          <xsd:enumeration value="Management of Crisis and Special Development Situations"/>
          <xsd:enumeration value="Partnerships"/>
          <xsd:enumeration value="Programme and Project"/>
          <xsd:enumeration value="Results &amp; Accountability"/>
          <xsd:enumeration value="Prescriptive Content"/>
          <xsd:enumeration value="Security"/>
        </xsd:restriction>
      </xsd:simpleType>
    </xsd:element>
    <xsd:element name="Outcome1" ma:index="9" nillable="true" ma:displayName="Output No" ma:internalName="Outcome1" ma:readOnly="false">
      <xsd:simpleType>
        <xsd:restriction base="dms:Text">
          <xsd:maxLength value="8"/>
        </xsd:restriction>
      </xsd:simpleType>
    </xsd:element>
    <xsd:element name="PDC_x0020_Document_x0020_Category" ma:index="15" nillable="true" ma:displayName="PDC Document Category" ma:default="Project" ma:format="Dropdown" ma:internalName="PDC_x0020_Document_x0020_Category" ma:readOnly="false">
      <xsd:simpleType>
        <xsd:restriction base="dms:Choice">
          <xsd:enumeration value="Project"/>
          <xsd:enumeration value="Proposal"/>
        </xsd:restriction>
      </xsd:simpleType>
    </xsd:element>
    <xsd:element name="UNDPPublishedDate" ma:index="19" nillable="true" ma:displayName="Published Date" ma:description="The date the document was published" ma:format="DateOnly" ma:hidden="true" ma:internalName="UNDPPublishedDate" ma:readOnly="false">
      <xsd:simpleType>
        <xsd:restriction base="dms:DateTime"/>
      </xsd:simpleType>
    </xsd:element>
    <xsd:element name="UNDPSummary" ma:index="21" nillable="true" ma:displayName="Summary" ma:description="A brief description or summary of the document that will displayed in search results." ma:hidden="true" ma:internalName="UNDPSummary" ma:readOnly="false">
      <xsd:simpleType>
        <xsd:restriction base="dms:Note"/>
      </xsd:simpleType>
    </xsd:element>
    <xsd:element name="o4086b1782a74105bb5269035bccc8e9" ma:index="39" nillable="true" ma:taxonomy="true" ma:internalName="o4086b1782a74105bb5269035bccc8e9" ma:taxonomyFieldName="Atlas_x0020_Document_x0020_Status" ma:displayName="PDC Document Status" ma:indexed="true" ma:default="763;#Draft|121d40a5-e62e-4d42-82e4-d6d12003de0a" ma:fieldId="{84086b17-82a7-4105-bb52-69035bccc8e9}" ma:sspId="28e6c43a-9e99-4bdd-9574-a0fa4ea3b61e" ma:termSetId="25903f6f-cbc1-40ed-9940-25d83ada12cd" ma:anchorId="00000000-0000-0000-0000-000000000000" ma:open="false" ma:isKeyword="false">
      <xsd:complexType>
        <xsd:sequence>
          <xsd:element ref="pc:Terms" minOccurs="0" maxOccurs="1"/>
        </xsd:sequence>
      </xsd:complexType>
    </xsd:element>
    <xsd:element name="Project_x0020_Number" ma:index="40" nillable="true" ma:displayName="Project Number" ma:hidden="true" ma:internalName="Project_x0020_Number" ma:readOnly="false">
      <xsd:simpleType>
        <xsd:restriction base="dms:Text">
          <xsd:maxLength value="8"/>
        </xsd:restriction>
      </xsd:simpleType>
    </xsd:element>
    <xsd:element name="idff2b682fce4d0680503cd9036a3260" ma:index="41" nillable="true" ma:taxonomy="true" ma:internalName="idff2b682fce4d0680503cd9036a3260" ma:taxonomyFieldName="Atlas_x0020_Document_x0020_Type" ma:displayName="PDC Document Type" ma:default="" ma:fieldId="{2dff2b68-2fce-4d06-8050-3cd9036a3260}" ma:sspId="28e6c43a-9e99-4bdd-9574-a0fa4ea3b61e" ma:termSetId="30d68b81-e6e1-44c0-83ea-00369bf2f000" ma:anchorId="00000000-0000-0000-0000-000000000000" ma:open="false" ma:isKeyword="false">
      <xsd:complexType>
        <xsd:sequence>
          <xsd:element ref="pc:Terms" minOccurs="0" maxOccurs="1"/>
        </xsd:sequence>
      </xsd:complexType>
    </xsd:element>
    <xsd:element name="gc6531b704974d528487414686b72f6f" ma:index="44" nillable="true" ma:taxonomy="true" ma:internalName="gc6531b704974d528487414686b72f6f" ma:taxonomyFieldName="Operating_x0020_Unit0" ma:displayName="Operating Unit" ma:default="" ma:fieldId="{0c6531b7-0497-4d52-8487-414686b72f6f}" ma:sspId="28e6c43a-9e99-4bdd-9574-a0fa4ea3b61e" ma:termSetId="4a12f052-e370-4dc7-89e6-088c48edbf4d" ma:anchorId="00000000-0000-0000-0000-000000000000" ma:open="false" ma:isKeyword="false">
      <xsd:complexType>
        <xsd:sequence>
          <xsd:element ref="pc:Terms" minOccurs="0" maxOccurs="1"/>
        </xsd:sequence>
      </xsd:complexType>
    </xsd:element>
    <xsd:element name="Project_x0020_Manager" ma:index="45" nillable="true" ma:displayName="Project Manager" ma:hidden="true" ma:internalName="Project_x0020_Manager" ma:readOnly="false">
      <xsd:simpleType>
        <xsd:restriction base="dms:Text">
          <xsd:maxLength value="50"/>
        </xsd:restriction>
      </xsd:simpleType>
    </xsd:element>
    <xsd:element name="_dlc_DocId" ma:index="47" nillable="true" ma:displayName="Document ID Value" ma:description="The value of the document ID assigned to this item." ma:internalName="_dlc_DocId" ma:readOnly="true">
      <xsd:simpleType>
        <xsd:restriction base="dms:Text"/>
      </xsd:simpleType>
    </xsd:element>
    <xsd:element name="_dlc_DocIdUrl" ma:index="4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9" nillable="true" ma:displayName="Persist ID" ma:description="Keep ID on add." ma:hidden="true" ma:internalName="_dlc_DocIdPersistId" ma:readOnly="true">
      <xsd:simpleType>
        <xsd:restriction base="dms:Boolean"/>
      </xsd:simpleType>
    </xsd:element>
    <xsd:element name="Document_x0020_Coverage_x0020_Period_x0020_Start_x0020_Date" ma:index="50" nillable="true" ma:displayName="Document Coverage Period Start Date" ma:description="The period start date of the document covers or is valid (E.g. project start date specified in a project document, start date of the period covered by a project review report, a donor report, etc.)" ma:format="DateOnly" ma:internalName="Document_x0020_Coverage_x0020_Period_x0020_Start_x0020_Date">
      <xsd:simpleType>
        <xsd:restriction base="dms:DateTime"/>
      </xsd:simpleType>
    </xsd:element>
    <xsd:element name="Document_x0020_Coverage_x0020_Period_x0020_End_x0020_Date" ma:index="51" nillable="true" ma:displayName="Document Coverage Period End Date" ma:description="The period end date of the document covers or is valid (E.g. End date specified in a project document, period end date of review report, signed or published date if period is not relevant, such as MoU or Tender)" ma:format="DateOnly" ma:internalName="Document_x0020_Coverage_x0020_Period_x0020_End_x0020_Date" ma:readOnly="false">
      <xsd:simpleType>
        <xsd:restriction base="dms:DateTime"/>
      </xsd:simpleType>
    </xsd:element>
    <xsd:element name="SharedWithUsers" ma:index="5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 ma:displayName="Author"/>
        <xsd:element ref="dcterms:created" minOccurs="0" maxOccurs="1"/>
        <xsd:element ref="dc:identifier" minOccurs="0" maxOccurs="1"/>
        <xsd:element name="contentType" minOccurs="0" maxOccurs="1" type="xsd:string" ma:index="29" ma:displayName="Content Type"/>
        <xsd:element ref="dc:title" minOccurs="0" maxOccurs="1" ma:index="1" ma:displayName="Title"/>
        <xsd:element ref="dc:subject" minOccurs="0" maxOccurs="1"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48127F-B722-40FC-8B92-FBB10A5638EF}"/>
</file>

<file path=customXml/itemProps2.xml><?xml version="1.0" encoding="utf-8"?>
<ds:datastoreItem xmlns:ds="http://schemas.openxmlformats.org/officeDocument/2006/customXml" ds:itemID="{5E949207-92A9-4B18-9A54-872E0BB05C1F}"/>
</file>

<file path=customXml/itemProps3.xml><?xml version="1.0" encoding="utf-8"?>
<ds:datastoreItem xmlns:ds="http://schemas.openxmlformats.org/officeDocument/2006/customXml" ds:itemID="{5BFD762A-E664-48E7-A507-0E7C1DD762AD}"/>
</file>

<file path=customXml/itemProps4.xml><?xml version="1.0" encoding="utf-8"?>
<ds:datastoreItem xmlns:ds="http://schemas.openxmlformats.org/officeDocument/2006/customXml" ds:itemID="{AA0548D7-0342-45D4-A29A-925669D69DD3}"/>
</file>

<file path=customXml/itemProps5.xml><?xml version="1.0" encoding="utf-8"?>
<ds:datastoreItem xmlns:ds="http://schemas.openxmlformats.org/officeDocument/2006/customXml" ds:itemID="{D8B061B8-9A69-4F72-9B1D-064BA7FCA151}"/>
</file>

<file path=docProps/app.xml><?xml version="1.0" encoding="utf-8"?>
<Properties xmlns="http://schemas.openxmlformats.org/officeDocument/2006/extended-properties" xmlns:vt="http://schemas.openxmlformats.org/officeDocument/2006/docPropsVTypes">
  <TotalTime>297</TotalTime>
  <Words>563</Words>
  <Application>Microsoft Office PowerPoint</Application>
  <PresentationFormat>On-screen Show (4:3)</PresentationFormat>
  <Paragraphs>110</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PowerPoint Presentation</vt:lpstr>
      <vt:lpstr>PowerPoint Presentation</vt:lpstr>
      <vt:lpstr>Answers </vt:lpstr>
      <vt:lpstr>PowerPoint Presentation</vt:lpstr>
    </vt:vector>
  </TitlesOfParts>
  <Company>SwissTPH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 Implementation Mapping</dc:title>
  <dc:subject/>
  <dc:creator>UNDP &amp; Global Fund</dc:creator>
  <cp:lastModifiedBy>Mamisoa Rangers</cp:lastModifiedBy>
  <cp:revision>55</cp:revision>
  <dcterms:created xsi:type="dcterms:W3CDTF">2015-01-29T14:37:41Z</dcterms:created>
  <dcterms:modified xsi:type="dcterms:W3CDTF">2015-04-15T17:39:06Z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0x010100F075C04BA242A84ABD3293E3AD35CDA400AB50428DC784B44FAACCAA5FAE40C0590045B5E632B552204ABF0E616DD66BDA0F</vt:lpwstr>
  </property>
  <property fmtid="{D5CDD505-2E9C-101B-9397-08002B2CF9AE}" pid="3" name="UNDPCountry">
    <vt:lpwstr>1298;#Sao Tome and Principe|1db8c6c0-bf22-4247-ba56-17becd9bb27f</vt:lpwstr>
  </property>
  <property fmtid="{D5CDD505-2E9C-101B-9397-08002B2CF9AE}" pid="4" name="Atlas_x0020_Document_x0020_Type">
    <vt:lpwstr>235;#Other|31c9cb5b-e3a5-4ce8-95bd-eda20410466c</vt:lpwstr>
  </property>
  <property fmtid="{D5CDD505-2E9C-101B-9397-08002B2CF9AE}" pid="5" name="UndpDocTypeMM">
    <vt:lpwstr/>
  </property>
  <property fmtid="{D5CDD505-2E9C-101B-9397-08002B2CF9AE}" pid="6" name="UNDPDocumentCategory">
    <vt:lpwstr/>
  </property>
  <property fmtid="{D5CDD505-2E9C-101B-9397-08002B2CF9AE}" pid="7" name="UnitTaxHTField0">
    <vt:lpwstr/>
  </property>
  <property fmtid="{D5CDD505-2E9C-101B-9397-08002B2CF9AE}" pid="8" name="UN Languages">
    <vt:lpwstr>1;#English|7f98b732-4b5b-4b70-ba90-a0eff09b5d2d</vt:lpwstr>
  </property>
  <property fmtid="{D5CDD505-2E9C-101B-9397-08002B2CF9AE}" pid="9" name="Operating Unit0">
    <vt:lpwstr>1631;#STP|b1983676-fe5e-40b2-a71b-035d2ff29082</vt:lpwstr>
  </property>
  <property fmtid="{D5CDD505-2E9C-101B-9397-08002B2CF9AE}" pid="10" name="Atlas Document Status">
    <vt:lpwstr>763;#Draft|121d40a5-e62e-4d42-82e4-d6d12003de0a</vt:lpwstr>
  </property>
  <property fmtid="{D5CDD505-2E9C-101B-9397-08002B2CF9AE}" pid="12" name="UndpUnitMM">
    <vt:lpwstr/>
  </property>
  <property fmtid="{D5CDD505-2E9C-101B-9397-08002B2CF9AE}" pid="13" name="eRegFilingCodeMM">
    <vt:lpwstr/>
  </property>
  <property fmtid="{D5CDD505-2E9C-101B-9397-08002B2CF9AE}" pid="14" name="Unit">
    <vt:lpwstr/>
  </property>
  <property fmtid="{D5CDD505-2E9C-101B-9397-08002B2CF9AE}" pid="15" name="UNDPFocusAreas">
    <vt:lpwstr>303;#HIV/AIDS|06c8a9ff-5bcd-4667-b6f0-aa4daaf2f82b</vt:lpwstr>
  </property>
  <property fmtid="{D5CDD505-2E9C-101B-9397-08002B2CF9AE}" pid="16" name="Atlas Document Type">
    <vt:lpwstr>1107;#Other|10be685e-4bef-4aec-b905-4df3748c0781</vt:lpwstr>
  </property>
  <property fmtid="{D5CDD505-2E9C-101B-9397-08002B2CF9AE}" pid="17" name="_dlc_DocIdItemGuid">
    <vt:lpwstr>118ac493-c0d7-498c-8c04-11469e903d2a</vt:lpwstr>
  </property>
  <property fmtid="{D5CDD505-2E9C-101B-9397-08002B2CF9AE}" pid="18" name="URL">
    <vt:lpwstr/>
  </property>
  <property fmtid="{D5CDD505-2E9C-101B-9397-08002B2CF9AE}" pid="19" name="DocumentSetDescription">
    <vt:lpwstr/>
  </property>
</Properties>
</file>